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60" r:id="rId6"/>
    <p:sldId id="261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7351-286C-4F17-A927-ED69C1BD5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14D91-5C76-4EF0-8C58-CED0E40E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69425-1894-4949-946F-C5FEEC63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3CD3E-678A-491D-8D28-C7AE02BF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AB4D-07EA-4453-B033-1E169B25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5C52-93BE-4193-9711-B682F4EB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40D76-9D8B-41A3-8AEA-ACF50559F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5649E-2587-4987-9EC6-881A2C8A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4BF7-C7C8-40B2-8F3C-2E4052B1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6BFE0-D7ED-437C-A716-BC487F9D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02247-D305-4F7D-8EBE-7230B2AA8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476B9-30FB-4378-AD82-340930211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B627D-8E5A-4090-9944-ADF36000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A6515-0CE7-4682-863E-00000A5F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01BF0-D915-4292-A6E2-600B99A0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DA39-9594-47AD-B261-209A4F11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44D3-4E3A-4D5B-BB12-C9B5149E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FD944-B86A-4872-8581-7C423B66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B2003-AE73-4345-A1A0-496FF2A9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8195C-0D82-425D-BE3A-9E138A0B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92BD-961E-4BC6-9DAB-D51DD852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9D1C6-0E85-4A0F-8B0B-81B6ADF5A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BDAEB-0563-4C8B-90CB-DE50407C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54320-9549-4A88-9D7C-EC2B1080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D0A9A-31EB-4362-BCC5-C8D3A8D2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0CDE-6F18-43BB-B0D1-CFDBEB2C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BC17E-68C4-4DE0-9B34-2EBDDD8D8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6A692-9801-4640-8EA9-F45EB5235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D69E4-3EBF-4E19-A456-DC491167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5163C-EA19-4606-A4E2-2A8ED7E1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0F157-7123-44EF-B82A-E817796D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765F-FFA1-41FD-B053-422D3B5D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D356B-6BA2-4999-9B81-A985B3811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A550B-4F24-4F1B-9A72-209B322C6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57743-1552-4B76-B9FB-8A657CB39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6A00F-8522-4D21-BD98-2E1018CAE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4D704-E9BD-4ED1-92FA-65A28FD6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EBD30-DF13-475E-B000-49F7BDFC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80ECB-4B09-4A26-839C-2C93B70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0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E4926-69B5-45A3-A8EF-BAB4A7D3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562A7-9303-4FCF-909D-D2BD42BC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4B609-13BB-4B46-97AF-2F88C6E4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AE78C-E915-47E2-9C3E-70B70130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8D377-F592-4965-BE0F-961E2ED3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D100E-B274-4E60-8024-D37693E8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6242F-97A7-47E9-8725-371F81F5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1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0962-F7EC-419D-9D15-CB8E029A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51055-A7E8-4524-8EAB-C4CA34CFC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AE12A-878D-4618-9807-53A0A5F9E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FB336-6AF2-4AD3-B634-06091C49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AF701-94CF-46AC-8FDF-73AE2592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2CC01-771F-43EF-A3F9-7B5D713C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2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87FF-AE32-4851-9901-335AEE6A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A99CC-34C0-43FA-BCAB-1E3F3F300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511A1-23F5-4D28-96C2-0218E966F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F92FE-02C3-47C9-931D-2B189229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A219-9D09-475F-98A4-3CD03263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276EC-B11E-4894-A26B-9C044623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ABD99-C61A-4DB1-8A78-AC69410D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B17B2-86C7-4636-821E-CB5A081D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272AB-E3B0-459D-86B4-75A77C9D7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847E-FB02-40C0-8802-DD1B726C48D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78067-F30F-43B6-99C3-0134C8968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73AC6-B42C-471F-84C0-6C0E9F198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022F-8606-437D-8271-F0DF2CE71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Do Hydroelectric Dams Work? | Arrow.com">
            <a:extLst>
              <a:ext uri="{FF2B5EF4-FFF2-40B4-BE49-F238E27FC236}">
                <a16:creationId xmlns:a16="http://schemas.microsoft.com/office/drawing/2014/main" id="{B2589801-111D-4CD8-8FEF-3C1A0383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799" cy="674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07D6EDD-5B93-4AAA-8B7C-31B16E8DD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72744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 Convergence of Issues for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Northwest Hydropower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Then, Now and What’s Coming Next</a:t>
            </a:r>
          </a:p>
        </p:txBody>
      </p:sp>
      <p:sp>
        <p:nvSpPr>
          <p:cNvPr id="4" name="AutoShape 2" descr="Total carbon emissions in the Itaparica Reservoir. Dif surface ...">
            <a:extLst>
              <a:ext uri="{FF2B5EF4-FFF2-40B4-BE49-F238E27FC236}">
                <a16:creationId xmlns:a16="http://schemas.microsoft.com/office/drawing/2014/main" id="{1D9F7AFB-521E-4AC2-BF6F-8EE7E9CC3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AE6A-72D2-4BF6-A483-922FA152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purpose of today’s discussion?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534B-8F5E-4F63-A536-18F99F75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Inform </a:t>
            </a:r>
          </a:p>
          <a:p>
            <a:pPr lvl="1"/>
            <a:r>
              <a:rPr lang="en-US" dirty="0"/>
              <a:t>Despite recent policy and market successes, hydro is facing headwinds</a:t>
            </a:r>
          </a:p>
          <a:p>
            <a:pPr lvl="1"/>
            <a:r>
              <a:rPr lang="en-US" dirty="0"/>
              <a:t>Our traditionally “good news” messages are being countered</a:t>
            </a:r>
          </a:p>
          <a:p>
            <a:pPr lvl="1"/>
            <a:r>
              <a:rPr lang="en-US" dirty="0"/>
              <a:t>Pending policies could threaten hydropower’s regulatory status, and market position</a:t>
            </a:r>
          </a:p>
          <a:p>
            <a:pPr lvl="1"/>
            <a:r>
              <a:rPr lang="en-US" dirty="0"/>
              <a:t>Fast-moving initiatives and agency policies could be a net positive/net negative for hydropower – creating uncertainty and opportunity</a:t>
            </a:r>
          </a:p>
          <a:p>
            <a:pPr lvl="1"/>
            <a:r>
              <a:rPr lang="en-US" dirty="0"/>
              <a:t>Changes are converging in the Northwest, particularly with the federal hydropower system’s lower Snake River Dams</a:t>
            </a:r>
          </a:p>
          <a:p>
            <a:pPr lvl="1"/>
            <a:r>
              <a:rPr lang="en-US" dirty="0"/>
              <a:t>The treatment of the LSRD is a bellwether issue for hydropower across the country</a:t>
            </a:r>
          </a:p>
          <a:p>
            <a:r>
              <a:rPr lang="en-US" dirty="0"/>
              <a:t>Prepare NHA to respond when appropriate</a:t>
            </a:r>
          </a:p>
          <a:p>
            <a:r>
              <a:rPr lang="en-US" dirty="0"/>
              <a:t>Discuss </a:t>
            </a:r>
          </a:p>
          <a:p>
            <a:r>
              <a:rPr lang="en-US" dirty="0"/>
              <a:t>No decisions/actions today</a:t>
            </a:r>
          </a:p>
        </p:txBody>
      </p:sp>
    </p:spTree>
    <p:extLst>
      <p:ext uri="{BB962C8B-B14F-4D97-AF65-F5344CB8AC3E}">
        <p14:creationId xmlns:p14="http://schemas.microsoft.com/office/powerpoint/2010/main" val="115817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E114-703A-4092-8141-5A86C99B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1007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Then: Hydropower is affordable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CA56D2-5AEB-4A21-9E08-12BE350FB2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7777" y="1690688"/>
            <a:ext cx="5160848" cy="41475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4CD9EB1-2E6F-48F7-9134-75196996D98F}"/>
              </a:ext>
            </a:extLst>
          </p:cNvPr>
          <p:cNvSpPr txBox="1">
            <a:spLocks/>
          </p:cNvSpPr>
          <p:nvPr/>
        </p:nvSpPr>
        <p:spPr>
          <a:xfrm>
            <a:off x="6600825" y="19367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Now: Affordability is less important than other policy goals</a:t>
            </a:r>
          </a:p>
        </p:txBody>
      </p:sp>
      <p:pic>
        <p:nvPicPr>
          <p:cNvPr id="4100" name="Picture 4" descr="Affordable - National Hydropower Association">
            <a:extLst>
              <a:ext uri="{FF2B5EF4-FFF2-40B4-BE49-F238E27FC236}">
                <a16:creationId xmlns:a16="http://schemas.microsoft.com/office/drawing/2014/main" id="{74477671-D5B3-4AFB-A5BA-4E9E1BBDC3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116"/>
            <a:ext cx="6510338" cy="412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dollar sign">
            <a:extLst>
              <a:ext uri="{FF2B5EF4-FFF2-40B4-BE49-F238E27FC236}">
                <a16:creationId xmlns:a16="http://schemas.microsoft.com/office/drawing/2014/main" id="{42398257-5F5F-4157-BF77-C22329D34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76" y="490339"/>
            <a:ext cx="122737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2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E114-703A-4092-8141-5A86C99B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4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Then: Build on existing infrastructure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AE04E2-F0AE-4657-A60E-C9640FA794FB}"/>
              </a:ext>
            </a:extLst>
          </p:cNvPr>
          <p:cNvSpPr txBox="1">
            <a:spLocks/>
          </p:cNvSpPr>
          <p:nvPr/>
        </p:nvSpPr>
        <p:spPr>
          <a:xfrm>
            <a:off x="6534150" y="301625"/>
            <a:ext cx="533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Now: Build new technologies and new transmission</a:t>
            </a:r>
          </a:p>
        </p:txBody>
      </p:sp>
      <p:pic>
        <p:nvPicPr>
          <p:cNvPr id="5122" name="Picture 2" descr="Hydropower Dams: Converting Existing Dams to Generate Hydroelectricity">
            <a:extLst>
              <a:ext uri="{FF2B5EF4-FFF2-40B4-BE49-F238E27FC236}">
                <a16:creationId xmlns:a16="http://schemas.microsoft.com/office/drawing/2014/main" id="{1FFF9758-8E17-49D1-8E7B-2CFCE37C8C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5" y="1825625"/>
            <a:ext cx="5646741" cy="422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ransmission and wind">
            <a:extLst>
              <a:ext uri="{FF2B5EF4-FFF2-40B4-BE49-F238E27FC236}">
                <a16:creationId xmlns:a16="http://schemas.microsoft.com/office/drawing/2014/main" id="{30EEF54B-8C86-48E0-89AC-EC89A484DD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49" y="1825625"/>
            <a:ext cx="6117166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2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E114-703A-4092-8141-5A86C99B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5" cy="1325563"/>
          </a:xfrm>
        </p:spPr>
        <p:txBody>
          <a:bodyPr>
            <a:noAutofit/>
          </a:bodyPr>
          <a:lstStyle/>
          <a:p>
            <a:r>
              <a:rPr lang="en-US" sz="3600" dirty="0"/>
              <a:t>Then: Mitigation programs where fish and hydro coexist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C9AB01-F945-4441-8140-21917E7367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28" y="1825625"/>
            <a:ext cx="4702344" cy="4351338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31116A-E865-4A10-900B-63AA8A26B058}"/>
              </a:ext>
            </a:extLst>
          </p:cNvPr>
          <p:cNvSpPr txBox="1">
            <a:spLocks/>
          </p:cNvSpPr>
          <p:nvPr/>
        </p:nvSpPr>
        <p:spPr>
          <a:xfrm>
            <a:off x="6296028" y="365124"/>
            <a:ext cx="53339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Now: Dam removal, unattainable WQ standards </a:t>
            </a:r>
          </a:p>
        </p:txBody>
      </p:sp>
      <p:pic>
        <p:nvPicPr>
          <p:cNvPr id="3074" name="Picture 2" descr="Image result for free flowing river habitat">
            <a:extLst>
              <a:ext uri="{FF2B5EF4-FFF2-40B4-BE49-F238E27FC236}">
                <a16:creationId xmlns:a16="http://schemas.microsoft.com/office/drawing/2014/main" id="{E4D70C45-899B-4058-B087-22736392CE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941502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E114-703A-4092-8141-5A86C99B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Then: Hydro is Reliable	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C2830CD-F18A-4D31-B23B-D9D4E9395B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162175"/>
            <a:ext cx="6067425" cy="253365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32F339-F54D-43C0-9CCD-561423CEBD24}"/>
              </a:ext>
            </a:extLst>
          </p:cNvPr>
          <p:cNvSpPr txBox="1">
            <a:spLocks/>
          </p:cNvSpPr>
          <p:nvPr/>
        </p:nvSpPr>
        <p:spPr>
          <a:xfrm>
            <a:off x="6172200" y="288925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Now: Hydro is threatened by drought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5E199E-7B28-4DB4-B2F9-59DB36261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2228850"/>
            <a:ext cx="5415840" cy="3039269"/>
          </a:xfrm>
        </p:spPr>
      </p:pic>
    </p:spTree>
    <p:extLst>
      <p:ext uri="{BB962C8B-B14F-4D97-AF65-F5344CB8AC3E}">
        <p14:creationId xmlns:p14="http://schemas.microsoft.com/office/powerpoint/2010/main" val="119687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E114-703A-4092-8141-5A86C99B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650"/>
            <a:ext cx="5257800" cy="1325563"/>
          </a:xfrm>
        </p:spPr>
        <p:txBody>
          <a:bodyPr/>
          <a:lstStyle/>
          <a:p>
            <a:r>
              <a:rPr lang="en-US" sz="3600" dirty="0"/>
              <a:t>Then: Hydro is carbon free	</a:t>
            </a:r>
            <a:r>
              <a:rPr lang="en-US" dirty="0"/>
              <a:t>		</a:t>
            </a:r>
          </a:p>
        </p:txBody>
      </p:sp>
      <p:pic>
        <p:nvPicPr>
          <p:cNvPr id="2050" name="Picture 2" descr="Image result for Reservoir Emissions">
            <a:extLst>
              <a:ext uri="{FF2B5EF4-FFF2-40B4-BE49-F238E27FC236}">
                <a16:creationId xmlns:a16="http://schemas.microsoft.com/office/drawing/2014/main" id="{48AC1DD7-9813-4A74-A20C-BFFFC0A0AC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08" y="2105025"/>
            <a:ext cx="5684691" cy="41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264047-DBE6-41E1-BEC6-FD21864704F6}"/>
              </a:ext>
            </a:extLst>
          </p:cNvPr>
          <p:cNvSpPr txBox="1">
            <a:spLocks/>
          </p:cNvSpPr>
          <p:nvPr/>
        </p:nvSpPr>
        <p:spPr>
          <a:xfrm>
            <a:off x="6257925" y="374649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Now: Hydro has reservoir emissions</a:t>
            </a:r>
            <a:r>
              <a:rPr lang="en-US" dirty="0"/>
              <a:t>				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B340B9-D8D6-4B35-B621-73FC27DC17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19300"/>
            <a:ext cx="6165145" cy="346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8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CC18DD-8C5A-4CBC-832B-BE185508A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42331"/>
              </p:ext>
            </p:extLst>
          </p:nvPr>
        </p:nvGraphicFramePr>
        <p:xfrm>
          <a:off x="571500" y="1005840"/>
          <a:ext cx="111252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3220882328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2790617455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538066471"/>
                    </a:ext>
                  </a:extLst>
                </a:gridCol>
              </a:tblGrid>
              <a:tr h="5276849">
                <a:tc>
                  <a:txBody>
                    <a:bodyPr/>
                    <a:lstStyle/>
                    <a:p>
                      <a:r>
                        <a:rPr lang="en-US" dirty="0"/>
                        <a:t>Energy, capacity and attribute markets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Clean Energy Transformation Act </a:t>
                      </a:r>
                    </a:p>
                    <a:p>
                      <a:r>
                        <a:rPr lang="en-US" dirty="0"/>
                        <a:t>(CETA), Washington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Hydro incentives IIJA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Hydro incentives (Tax)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Relicensing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Permitting reform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Uncommon Dialogue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Federal funding for dam removal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Columbia River Treaty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BPA F&amp;W Program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Reintroduction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Federal funding for habitat </a:t>
                      </a:r>
                    </a:p>
                    <a:p>
                      <a:r>
                        <a:rPr lang="en-US" dirty="0"/>
                        <a:t>conservation, related programs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NEPA climate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Federal mediation process</a:t>
                      </a:r>
                    </a:p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Lower Snake River Dam Removal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EPA reservoir emissions to UN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Unattainable water quality standards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Mandatory prescriptions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Environmental Justice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FERC Office of Public Participation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Scope of 401 (unknown legal)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Tribal Indigenous Knowledge, general changes around tribal participation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82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A7DB61-B5F5-40CA-B68A-E75DE734B220}"/>
              </a:ext>
            </a:extLst>
          </p:cNvPr>
          <p:cNvSpPr txBox="1"/>
          <p:nvPr/>
        </p:nvSpPr>
        <p:spPr>
          <a:xfrm>
            <a:off x="828675" y="276225"/>
            <a:ext cx="1061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Positive for Hydro		Opportunity/Risk	                      Likely Negative</a:t>
            </a:r>
          </a:p>
        </p:txBody>
      </p:sp>
    </p:spTree>
    <p:extLst>
      <p:ext uri="{BB962C8B-B14F-4D97-AF65-F5344CB8AC3E}">
        <p14:creationId xmlns:p14="http://schemas.microsoft.com/office/powerpoint/2010/main" val="414447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286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is the purpose of today’s discussion? </vt:lpstr>
      <vt:lpstr>Then: Hydropower is affordable </vt:lpstr>
      <vt:lpstr>Then: Build on existing infrastructure</vt:lpstr>
      <vt:lpstr>Then: Mitigation programs where fish and hydro coexist</vt:lpstr>
      <vt:lpstr>Then: Hydro is Reliable </vt:lpstr>
      <vt:lpstr>Then: Hydro is carbon free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14</cp:revision>
  <dcterms:created xsi:type="dcterms:W3CDTF">2023-03-01T04:12:24Z</dcterms:created>
  <dcterms:modified xsi:type="dcterms:W3CDTF">2023-03-02T02:16:45Z</dcterms:modified>
</cp:coreProperties>
</file>