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4" r:id="rId3"/>
    <p:sldId id="265" r:id="rId4"/>
    <p:sldId id="262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Purdie" userId="4465a8d5-ef92-415b-922f-36bd55577695" providerId="ADAL" clId="{490BC0AF-28FB-4304-865F-66CC26DD0518}"/>
    <pc:docChg chg="undo custSel addSld delSld modSld sldOrd">
      <pc:chgData name="Michael Purdie" userId="4465a8d5-ef92-415b-922f-36bd55577695" providerId="ADAL" clId="{490BC0AF-28FB-4304-865F-66CC26DD0518}" dt="2022-12-07T21:52:37.960" v="2876" actId="478"/>
      <pc:docMkLst>
        <pc:docMk/>
      </pc:docMkLst>
      <pc:sldChg chg="del">
        <pc:chgData name="Michael Purdie" userId="4465a8d5-ef92-415b-922f-36bd55577695" providerId="ADAL" clId="{490BC0AF-28FB-4304-865F-66CC26DD0518}" dt="2022-12-07T20:31:21.902" v="735" actId="2696"/>
        <pc:sldMkLst>
          <pc:docMk/>
          <pc:sldMk cId="2249224702" sldId="260"/>
        </pc:sldMkLst>
      </pc:sldChg>
      <pc:sldChg chg="delSp modSp mod">
        <pc:chgData name="Michael Purdie" userId="4465a8d5-ef92-415b-922f-36bd55577695" providerId="ADAL" clId="{490BC0AF-28FB-4304-865F-66CC26DD0518}" dt="2022-12-07T21:52:37.960" v="2876" actId="478"/>
        <pc:sldMkLst>
          <pc:docMk/>
          <pc:sldMk cId="4282618765" sldId="261"/>
        </pc:sldMkLst>
        <pc:spChg chg="del">
          <ac:chgData name="Michael Purdie" userId="4465a8d5-ef92-415b-922f-36bd55577695" providerId="ADAL" clId="{490BC0AF-28FB-4304-865F-66CC26DD0518}" dt="2022-12-07T21:52:37.960" v="2876" actId="478"/>
          <ac:spMkLst>
            <pc:docMk/>
            <pc:sldMk cId="4282618765" sldId="261"/>
            <ac:spMk id="2" creationId="{A0D78DD4-813D-4F98-A810-7375B1E1D6B6}"/>
          </ac:spMkLst>
        </pc:spChg>
        <pc:spChg chg="mod">
          <ac:chgData name="Michael Purdie" userId="4465a8d5-ef92-415b-922f-36bd55577695" providerId="ADAL" clId="{490BC0AF-28FB-4304-865F-66CC26DD0518}" dt="2022-12-07T20:25:15.806" v="86" actId="20577"/>
          <ac:spMkLst>
            <pc:docMk/>
            <pc:sldMk cId="4282618765" sldId="261"/>
            <ac:spMk id="3" creationId="{1D53EC8D-C507-4A8B-9E56-5FA18E5814B6}"/>
          </ac:spMkLst>
        </pc:spChg>
      </pc:sldChg>
      <pc:sldChg chg="modSp mod ord">
        <pc:chgData name="Michael Purdie" userId="4465a8d5-ef92-415b-922f-36bd55577695" providerId="ADAL" clId="{490BC0AF-28FB-4304-865F-66CC26DD0518}" dt="2022-12-07T21:23:41.493" v="2759" actId="20577"/>
        <pc:sldMkLst>
          <pc:docMk/>
          <pc:sldMk cId="1684621504" sldId="262"/>
        </pc:sldMkLst>
        <pc:spChg chg="mod">
          <ac:chgData name="Michael Purdie" userId="4465a8d5-ef92-415b-922f-36bd55577695" providerId="ADAL" clId="{490BC0AF-28FB-4304-865F-66CC26DD0518}" dt="2022-12-07T20:32:44.720" v="776" actId="122"/>
          <ac:spMkLst>
            <pc:docMk/>
            <pc:sldMk cId="1684621504" sldId="262"/>
            <ac:spMk id="2" creationId="{C7BF41AB-AC9D-41CE-BD95-7D7F24C42119}"/>
          </ac:spMkLst>
        </pc:spChg>
        <pc:spChg chg="mod">
          <ac:chgData name="Michael Purdie" userId="4465a8d5-ef92-415b-922f-36bd55577695" providerId="ADAL" clId="{490BC0AF-28FB-4304-865F-66CC26DD0518}" dt="2022-12-07T21:23:41.493" v="2759" actId="20577"/>
          <ac:spMkLst>
            <pc:docMk/>
            <pc:sldMk cId="1684621504" sldId="262"/>
            <ac:spMk id="3" creationId="{0997BACF-362F-4316-AEB2-157FB789F340}"/>
          </ac:spMkLst>
        </pc:spChg>
      </pc:sldChg>
      <pc:sldChg chg="del">
        <pc:chgData name="Michael Purdie" userId="4465a8d5-ef92-415b-922f-36bd55577695" providerId="ADAL" clId="{490BC0AF-28FB-4304-865F-66CC26DD0518}" dt="2022-12-07T20:55:51.857" v="1911" actId="2696"/>
        <pc:sldMkLst>
          <pc:docMk/>
          <pc:sldMk cId="2070010792" sldId="263"/>
        </pc:sldMkLst>
      </pc:sldChg>
      <pc:sldChg chg="modSp add mod">
        <pc:chgData name="Michael Purdie" userId="4465a8d5-ef92-415b-922f-36bd55577695" providerId="ADAL" clId="{490BC0AF-28FB-4304-865F-66CC26DD0518}" dt="2022-12-07T21:21:00.962" v="2758" actId="6549"/>
        <pc:sldMkLst>
          <pc:docMk/>
          <pc:sldMk cId="2708012700" sldId="264"/>
        </pc:sldMkLst>
        <pc:spChg chg="mod">
          <ac:chgData name="Michael Purdie" userId="4465a8d5-ef92-415b-922f-36bd55577695" providerId="ADAL" clId="{490BC0AF-28FB-4304-865F-66CC26DD0518}" dt="2022-12-07T20:32:41.346" v="775" actId="122"/>
          <ac:spMkLst>
            <pc:docMk/>
            <pc:sldMk cId="2708012700" sldId="264"/>
            <ac:spMk id="2" creationId="{C7BF41AB-AC9D-41CE-BD95-7D7F24C42119}"/>
          </ac:spMkLst>
        </pc:spChg>
        <pc:spChg chg="mod">
          <ac:chgData name="Michael Purdie" userId="4465a8d5-ef92-415b-922f-36bd55577695" providerId="ADAL" clId="{490BC0AF-28FB-4304-865F-66CC26DD0518}" dt="2022-12-07T21:21:00.962" v="2758" actId="6549"/>
          <ac:spMkLst>
            <pc:docMk/>
            <pc:sldMk cId="2708012700" sldId="264"/>
            <ac:spMk id="3" creationId="{0997BACF-362F-4316-AEB2-157FB789F340}"/>
          </ac:spMkLst>
        </pc:spChg>
      </pc:sldChg>
      <pc:sldChg chg="modSp add mod">
        <pc:chgData name="Michael Purdie" userId="4465a8d5-ef92-415b-922f-36bd55577695" providerId="ADAL" clId="{490BC0AF-28FB-4304-865F-66CC26DD0518}" dt="2022-12-07T20:59:39.936" v="2089" actId="20577"/>
        <pc:sldMkLst>
          <pc:docMk/>
          <pc:sldMk cId="3792398608" sldId="265"/>
        </pc:sldMkLst>
        <pc:spChg chg="mod">
          <ac:chgData name="Michael Purdie" userId="4465a8d5-ef92-415b-922f-36bd55577695" providerId="ADAL" clId="{490BC0AF-28FB-4304-865F-66CC26DD0518}" dt="2022-12-07T20:46:39.414" v="1461" actId="5793"/>
          <ac:spMkLst>
            <pc:docMk/>
            <pc:sldMk cId="3792398608" sldId="265"/>
            <ac:spMk id="2" creationId="{C7BF41AB-AC9D-41CE-BD95-7D7F24C42119}"/>
          </ac:spMkLst>
        </pc:spChg>
        <pc:spChg chg="mod">
          <ac:chgData name="Michael Purdie" userId="4465a8d5-ef92-415b-922f-36bd55577695" providerId="ADAL" clId="{490BC0AF-28FB-4304-865F-66CC26DD0518}" dt="2022-12-07T20:59:39.936" v="2089" actId="20577"/>
          <ac:spMkLst>
            <pc:docMk/>
            <pc:sldMk cId="3792398608" sldId="265"/>
            <ac:spMk id="3" creationId="{0997BACF-362F-4316-AEB2-157FB789F340}"/>
          </ac:spMkLst>
        </pc:spChg>
      </pc:sldChg>
      <pc:sldChg chg="modSp add mod">
        <pc:chgData name="Michael Purdie" userId="4465a8d5-ef92-415b-922f-36bd55577695" providerId="ADAL" clId="{490BC0AF-28FB-4304-865F-66CC26DD0518}" dt="2022-12-07T21:35:23.805" v="2875" actId="1076"/>
        <pc:sldMkLst>
          <pc:docMk/>
          <pc:sldMk cId="3321682907" sldId="266"/>
        </pc:sldMkLst>
        <pc:spChg chg="mod">
          <ac:chgData name="Michael Purdie" userId="4465a8d5-ef92-415b-922f-36bd55577695" providerId="ADAL" clId="{490BC0AF-28FB-4304-865F-66CC26DD0518}" dt="2022-12-07T21:35:21.089" v="2874" actId="1076"/>
          <ac:spMkLst>
            <pc:docMk/>
            <pc:sldMk cId="3321682907" sldId="266"/>
            <ac:spMk id="2" creationId="{C7BF41AB-AC9D-41CE-BD95-7D7F24C42119}"/>
          </ac:spMkLst>
        </pc:spChg>
        <pc:spChg chg="mod">
          <ac:chgData name="Michael Purdie" userId="4465a8d5-ef92-415b-922f-36bd55577695" providerId="ADAL" clId="{490BC0AF-28FB-4304-865F-66CC26DD0518}" dt="2022-12-07T21:35:23.805" v="2875" actId="1076"/>
          <ac:spMkLst>
            <pc:docMk/>
            <pc:sldMk cId="3321682907" sldId="266"/>
            <ac:spMk id="3" creationId="{0997BACF-362F-4316-AEB2-157FB789F34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50EBB-8FC1-41D7-A373-534A87931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D0753D-999F-4B54-B51C-9FD599D36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DEF0B-5EAF-4924-A896-770FFD35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0C49E-E6F4-4B9B-96CE-98E1A3E51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47E2B-8E3A-4EF6-BE98-838859D35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10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A06DE-A6C8-4393-B7D1-2901916AF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B96BA2-DC0C-458A-8BED-61901BF77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DEE3C-1E53-4AE0-A9E6-C1E8B5662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984FF-F67D-41D2-8AB6-E4492583F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7601B-0C11-4BD5-95C7-C16782766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1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3E3F7D-8E4E-488D-BF3C-0ED3619D8B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C7F628-1495-4EA1-926F-D7D4CDB59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94533E-D033-4A6B-90A3-41FD996CC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07695-3471-4948-914D-9CFD26E4B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6607A-43B9-4C51-AAA3-392ECA1DA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1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D2305-BC8F-45E1-BE67-8A350353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78FD9-074F-477D-B203-D0EB65728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D0D6B-06EA-4FF7-9DD5-946E385BA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413C-8658-434F-8845-512B8E620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AB4E3-C13F-46FE-BBA4-B838CB81E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43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9CE8D-ED2C-4401-8FF3-ADA6FE212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05A30-38AA-449F-A588-0ED8CF78E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D5FA8-88B3-463A-B799-6A7966C42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E0A5A-8A67-47C4-90DA-266126BA2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99AE9-4E76-43D1-9FCC-A39D98CD9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2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6F1B4-06D4-4501-84F2-73498077D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25A4E-D9AA-45F3-973B-44ED76C09D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DF8DD7-A2D8-4C0C-9C96-6AFF99F7E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1B5994-741A-4C3A-BF6A-FEB8F0991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3292E-4A5B-4611-8EDB-C7FFE5035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8DFA74-8A7A-412B-A542-2242781E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1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3FA6-71F1-4C5C-8571-BCA82AD4C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4828F-B15E-4169-B399-B3C5D7C66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F03322-5C05-418C-959B-713C656AA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0C8832-A819-4ACD-9686-B6DFE8897D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46AE2A-E096-450A-BD7E-FD40EFBD2E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C95306-26B7-4D94-B391-52ECBF1B0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84A158-E464-4564-BEA2-0DFAC8DAC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0C28EF-2EF1-4207-AA36-896536EF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2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BEC22-B1C5-4D91-9D89-530DE0FA3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A0BB7A-F307-4CBF-80DC-89CF100FC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A0FAA-4876-48E8-9D77-7425796AF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38AB0-F59F-47C7-BC80-027837B50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86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86D95D-DAB7-4D9F-9C89-13C32F435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47ED1C-66C3-4DA1-BFBE-2265C64D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2ADD31-7494-423C-966B-8DBB39EC6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00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4277-11D6-4610-A62A-4B712AC4D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57E53-46D5-4B36-B8E0-D6712DB07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A30A96-1684-4E2D-A66D-AB08E4D3C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1A208-FED3-4B3E-A461-90695F14D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4ADEF6-5843-4DCA-8EA9-E8D06FFEC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BC8E2-444E-4155-8FAB-920A758CE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2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11CE5-2227-4FB3-8B0C-07FB983A1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37B2B7-DEA1-408A-9836-9560FF3A00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F1334F-A58E-4D7C-8D1E-029E0CCF4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DCD9F-2A67-4979-94E4-5C1C96550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2343-8DE6-4820-8C88-5B6DDFC23B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E63A3-6FEF-4B63-9CF9-9F5B382AB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FA66E-EC66-4548-B45B-E66BEB06B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297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19E14E-C6DA-4035-BD76-BC29FD256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D85611-F6AE-4F0F-938D-F42F7D42F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E8665-74BA-4105-A687-1A7CE94112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82343-8DE6-4820-8C88-5B6DDFC23BD1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6EB38-C186-473A-94F1-07C471353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B1A75-4431-41E7-91C6-7F66A649D6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FF4D6-BA54-458D-A879-75F4FD1B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3EC8D-C507-4A8B-9E56-5FA18E581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r>
              <a:rPr lang="en-US" sz="4400" b="1" dirty="0"/>
              <a:t>Show me the Money</a:t>
            </a:r>
          </a:p>
          <a:p>
            <a:pPr marL="0" indent="0" algn="ctr">
              <a:buNone/>
            </a:pPr>
            <a:r>
              <a:rPr lang="en-US" sz="2400" dirty="0"/>
              <a:t>December 9, 2022</a:t>
            </a:r>
          </a:p>
          <a:p>
            <a:pPr marL="0" indent="0" algn="ctr">
              <a:buNone/>
            </a:pPr>
            <a:endParaRPr lang="en-US" sz="2000" b="1" dirty="0"/>
          </a:p>
          <a:p>
            <a:pPr marL="0" indent="0" algn="ctr">
              <a:buNone/>
            </a:pPr>
            <a:r>
              <a:rPr lang="en-US" sz="2000" b="1" dirty="0"/>
              <a:t>    Michael Purdie, Director of Regulatory Affairs and Markets, NHA</a:t>
            </a: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2618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F41AB-AC9D-41CE-BD95-7D7F24C42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1" y="301625"/>
            <a:ext cx="11513126" cy="1325563"/>
          </a:xfrm>
        </p:spPr>
        <p:txBody>
          <a:bodyPr/>
          <a:lstStyle/>
          <a:p>
            <a:pPr algn="ctr"/>
            <a:r>
              <a:rPr lang="en-US" b="1" dirty="0"/>
              <a:t>Infrastructure Investment and Jobs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7BACF-362F-4316-AEB2-157FB789F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989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Enacted 11/15/2021.  Aka “Bipartisan Infrastructure Law.”</a:t>
            </a:r>
          </a:p>
          <a:p>
            <a:r>
              <a:rPr lang="en-US" dirty="0"/>
              <a:t>$909M in incentives, $800M in state dam safety investments, and $800M in dam removal.</a:t>
            </a:r>
          </a:p>
          <a:p>
            <a:r>
              <a:rPr lang="en-US" dirty="0"/>
              <a:t>Section 242 – Existing program which funding increased from $7M to $125M for adding hydro generation</a:t>
            </a:r>
          </a:p>
          <a:p>
            <a:r>
              <a:rPr lang="en-US" dirty="0"/>
              <a:t>Section 243 – never funded program now funded to $75M for efficiency improvements of 3% or more.</a:t>
            </a:r>
          </a:p>
          <a:p>
            <a:r>
              <a:rPr lang="en-US" dirty="0"/>
              <a:t>Section 247 – new program that provides $553.6M in grants for environmental improvements, dam safety enhancements, and grid resiliency improvements.</a:t>
            </a:r>
          </a:p>
        </p:txBody>
      </p:sp>
    </p:spTree>
    <p:extLst>
      <p:ext uri="{BB962C8B-B14F-4D97-AF65-F5344CB8AC3E}">
        <p14:creationId xmlns:p14="http://schemas.microsoft.com/office/powerpoint/2010/main" val="2708012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F41AB-AC9D-41CE-BD95-7D7F24C42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1" y="301625"/>
            <a:ext cx="11513126" cy="1325563"/>
          </a:xfrm>
        </p:spPr>
        <p:txBody>
          <a:bodyPr/>
          <a:lstStyle/>
          <a:p>
            <a:pPr algn="ctr"/>
            <a:r>
              <a:rPr lang="en-US" b="1" dirty="0"/>
              <a:t>IIJA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7BACF-362F-4316-AEB2-157FB789F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989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Section 242 – Historically, funding opportunities opened in May except in 2021 which opened in the end of December due to IIJA enactment.</a:t>
            </a:r>
          </a:p>
          <a:p>
            <a:r>
              <a:rPr lang="en-US" dirty="0"/>
              <a:t>NHA/EEI/APPA responded to 243/247 RFI on September 6.</a:t>
            </a:r>
          </a:p>
          <a:p>
            <a:r>
              <a:rPr lang="en-US" dirty="0"/>
              <a:t>Section 243 – DOE indicates that draft guidance is scheduled for mid-March 2023.  Guidance and open solicitation in mid-June 2023.</a:t>
            </a:r>
          </a:p>
          <a:p>
            <a:r>
              <a:rPr lang="en-US" dirty="0"/>
              <a:t>Section 247 – Draft Guidance available in January 2023.  Guidance and open solicitation scheduled for May 2023.</a:t>
            </a:r>
          </a:p>
        </p:txBody>
      </p:sp>
    </p:spTree>
    <p:extLst>
      <p:ext uri="{BB962C8B-B14F-4D97-AF65-F5344CB8AC3E}">
        <p14:creationId xmlns:p14="http://schemas.microsoft.com/office/powerpoint/2010/main" val="3792398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F41AB-AC9D-41CE-BD95-7D7F24C42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1625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Inflation Reduction 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7BACF-362F-4316-AEB2-157FB789F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989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Enacted August 16, 2022</a:t>
            </a:r>
          </a:p>
          <a:p>
            <a:r>
              <a:rPr lang="en-US" dirty="0"/>
              <a:t>$369B in tax credits</a:t>
            </a:r>
          </a:p>
          <a:p>
            <a:pPr lvl="1"/>
            <a:r>
              <a:rPr lang="en-US" dirty="0"/>
              <a:t>Through 2024:  Extension of Existing PTC at parity with Wind</a:t>
            </a:r>
          </a:p>
          <a:p>
            <a:pPr lvl="1"/>
            <a:r>
              <a:rPr lang="en-US" dirty="0"/>
              <a:t>2025-2032:  Tech-Neutral PTC/ITC</a:t>
            </a:r>
          </a:p>
          <a:p>
            <a:pPr lvl="1"/>
            <a:r>
              <a:rPr lang="en-US" dirty="0"/>
              <a:t>2025-2032:  Energy Storage ITC</a:t>
            </a:r>
          </a:p>
          <a:p>
            <a:pPr lvl="1"/>
            <a:r>
              <a:rPr lang="en-US" dirty="0"/>
              <a:t>Section 48C ITC (30%) for manufacturers.  Capped at $10B.</a:t>
            </a:r>
          </a:p>
          <a:p>
            <a:pPr lvl="1"/>
            <a:r>
              <a:rPr lang="en-US" dirty="0"/>
              <a:t>Section 45X Advanced Manufacturing Production Credit</a:t>
            </a:r>
          </a:p>
          <a:p>
            <a:pPr lvl="1"/>
            <a:r>
              <a:rPr lang="en-US" dirty="0"/>
              <a:t>Section 45V Clean Hydrogen</a:t>
            </a:r>
          </a:p>
          <a:p>
            <a:pPr lvl="1"/>
            <a:r>
              <a:rPr lang="en-US" dirty="0"/>
              <a:t>Direct Pay and Transferability</a:t>
            </a:r>
          </a:p>
          <a:p>
            <a:pPr lvl="1"/>
            <a:r>
              <a:rPr lang="en-US" dirty="0"/>
              <a:t>Base level of credits but will increase 5x if meet prevailing wage and apprenticeships requirements.</a:t>
            </a:r>
          </a:p>
          <a:p>
            <a:pPr lvl="1"/>
            <a:r>
              <a:rPr lang="en-US" dirty="0"/>
              <a:t>Further bonus credits if in energy communities or meet domestic content requirements.</a:t>
            </a:r>
          </a:p>
        </p:txBody>
      </p:sp>
    </p:spTree>
    <p:extLst>
      <p:ext uri="{BB962C8B-B14F-4D97-AF65-F5344CB8AC3E}">
        <p14:creationId xmlns:p14="http://schemas.microsoft.com/office/powerpoint/2010/main" val="1684621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F41AB-AC9D-41CE-BD95-7D7F24C42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37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Inflation Reduction Act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7BACF-362F-4316-AEB2-157FB789F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NHA stood up a working group for IRA implementation.</a:t>
            </a:r>
          </a:p>
          <a:p>
            <a:r>
              <a:rPr lang="en-US" dirty="0"/>
              <a:t>The working group has supported NHA in responding to 5 Notices.</a:t>
            </a:r>
          </a:p>
          <a:p>
            <a:pPr lvl="1"/>
            <a:r>
              <a:rPr lang="en-US" dirty="0"/>
              <a:t>Notice 22-47:  Manufacturing Credits under 48C and 45X</a:t>
            </a:r>
          </a:p>
          <a:p>
            <a:pPr lvl="1"/>
            <a:r>
              <a:rPr lang="en-US" dirty="0"/>
              <a:t>Notice 22-49:  Energy Generation Incentives (ITC/PTC)</a:t>
            </a:r>
          </a:p>
          <a:p>
            <a:pPr lvl="1"/>
            <a:r>
              <a:rPr lang="en-US" dirty="0"/>
              <a:t>Notice 22-50:  Direct Pay and Transferability</a:t>
            </a:r>
          </a:p>
          <a:p>
            <a:pPr lvl="1"/>
            <a:r>
              <a:rPr lang="en-US" dirty="0"/>
              <a:t>Notice 22-51:  Prevailing Wage, Apprenticeship, Domestic Content, and Energy Communities</a:t>
            </a:r>
          </a:p>
          <a:p>
            <a:pPr lvl="1"/>
            <a:r>
              <a:rPr lang="en-US" dirty="0"/>
              <a:t>Notice 22-58:  Clean Hydrogen </a:t>
            </a:r>
          </a:p>
          <a:p>
            <a:r>
              <a:rPr lang="en-US" dirty="0"/>
              <a:t>IRS has issued Prevailing Wages and Apprenticeships guidance on November 30.  Effective January 29</a:t>
            </a:r>
            <a:r>
              <a:rPr lang="en-US" baseline="30000" dirty="0"/>
              <a:t>th</a:t>
            </a:r>
            <a:r>
              <a:rPr lang="en-US" dirty="0"/>
              <a:t>.   </a:t>
            </a:r>
          </a:p>
          <a:p>
            <a:r>
              <a:rPr lang="en-US" dirty="0"/>
              <a:t>Will continue coordinating the industry response as guidance and rulemakings are released.</a:t>
            </a:r>
          </a:p>
        </p:txBody>
      </p:sp>
    </p:spTree>
    <p:extLst>
      <p:ext uri="{BB962C8B-B14F-4D97-AF65-F5344CB8AC3E}">
        <p14:creationId xmlns:p14="http://schemas.microsoft.com/office/powerpoint/2010/main" val="3321682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5BB6EEAEB5304A85FE6406F7F7B494" ma:contentTypeVersion="16" ma:contentTypeDescription="Create a new document." ma:contentTypeScope="" ma:versionID="e7550d8f3005feb2b9a4c659b310b70c">
  <xsd:schema xmlns:xsd="http://www.w3.org/2001/XMLSchema" xmlns:xs="http://www.w3.org/2001/XMLSchema" xmlns:p="http://schemas.microsoft.com/office/2006/metadata/properties" xmlns:ns2="7de7b8e3-b057-4b65-b67c-4bb0e438e2e7" xmlns:ns3="fb15dc79-3725-4e9c-9d13-214d46165c1f" targetNamespace="http://schemas.microsoft.com/office/2006/metadata/properties" ma:root="true" ma:fieldsID="75b8e4560315772ac15e79e0e15a03da" ns2:_="" ns3:_="">
    <xsd:import namespace="7de7b8e3-b057-4b65-b67c-4bb0e438e2e7"/>
    <xsd:import namespace="fb15dc79-3725-4e9c-9d13-214d46165c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7b8e3-b057-4b65-b67c-4bb0e438e2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0665e77-ae67-4625-88be-7bd89ebf52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5dc79-3725-4e9c-9d13-214d46165c1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c1090b8-8dbb-4622-b563-bc16595d1773}" ma:internalName="TaxCatchAll" ma:showField="CatchAllData" ma:web="fb15dc79-3725-4e9c-9d13-214d46165c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e7b8e3-b057-4b65-b67c-4bb0e438e2e7">
      <Terms xmlns="http://schemas.microsoft.com/office/infopath/2007/PartnerControls"/>
    </lcf76f155ced4ddcb4097134ff3c332f>
    <TaxCatchAll xmlns="fb15dc79-3725-4e9c-9d13-214d46165c1f" xsi:nil="true"/>
  </documentManagement>
</p:properties>
</file>

<file path=customXml/itemProps1.xml><?xml version="1.0" encoding="utf-8"?>
<ds:datastoreItem xmlns:ds="http://schemas.openxmlformats.org/officeDocument/2006/customXml" ds:itemID="{492C708A-3226-4F11-B42F-503E45EE1EFD}"/>
</file>

<file path=customXml/itemProps2.xml><?xml version="1.0" encoding="utf-8"?>
<ds:datastoreItem xmlns:ds="http://schemas.openxmlformats.org/officeDocument/2006/customXml" ds:itemID="{F4603680-9877-4B55-B082-7CB2B08D82DD}"/>
</file>

<file path=customXml/itemProps3.xml><?xml version="1.0" encoding="utf-8"?>
<ds:datastoreItem xmlns:ds="http://schemas.openxmlformats.org/officeDocument/2006/customXml" ds:itemID="{74809992-27B4-4592-82C7-40D5AAD41117}"/>
</file>

<file path=docProps/app.xml><?xml version="1.0" encoding="utf-8"?>
<Properties xmlns="http://schemas.openxmlformats.org/officeDocument/2006/extended-properties" xmlns:vt="http://schemas.openxmlformats.org/officeDocument/2006/docPropsVTypes">
  <TotalTime>9095</TotalTime>
  <Words>392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Infrastructure Investment and Jobs Act</vt:lpstr>
      <vt:lpstr>IIJA continued…</vt:lpstr>
      <vt:lpstr>Inflation Reduction Act</vt:lpstr>
      <vt:lpstr>Inflation Reduction Act continued…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LeRoy Coleman (NHA)</dc:creator>
  <cp:lastModifiedBy>Michael Purdie</cp:lastModifiedBy>
  <cp:revision>4</cp:revision>
  <dcterms:created xsi:type="dcterms:W3CDTF">2019-06-17T18:18:43Z</dcterms:created>
  <dcterms:modified xsi:type="dcterms:W3CDTF">2022-12-07T21:52:48Z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0x0101001C5BB6EEAEB5304A85FE6406F7F7B494</vt:lpwstr>
  </property>
</Properties>
</file>