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77" r:id="rId7"/>
    <p:sldId id="278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Purdie" userId="4465a8d5-ef92-415b-922f-36bd55577695" providerId="ADAL" clId="{A2581E3E-15CF-4892-946B-B624669E5395}"/>
    <pc:docChg chg="undo custSel modSld">
      <pc:chgData name="Michael Purdie" userId="4465a8d5-ef92-415b-922f-36bd55577695" providerId="ADAL" clId="{A2581E3E-15CF-4892-946B-B624669E5395}" dt="2023-12-11T21:30:48.556" v="3415" actId="20577"/>
      <pc:docMkLst>
        <pc:docMk/>
      </pc:docMkLst>
      <pc:sldChg chg="modSp mod">
        <pc:chgData name="Michael Purdie" userId="4465a8d5-ef92-415b-922f-36bd55577695" providerId="ADAL" clId="{A2581E3E-15CF-4892-946B-B624669E5395}" dt="2023-12-08T23:23:07.284" v="51" actId="1076"/>
        <pc:sldMkLst>
          <pc:docMk/>
          <pc:sldMk cId="4282618765" sldId="261"/>
        </pc:sldMkLst>
        <pc:spChg chg="mod">
          <ac:chgData name="Michael Purdie" userId="4465a8d5-ef92-415b-922f-36bd55577695" providerId="ADAL" clId="{A2581E3E-15CF-4892-946B-B624669E5395}" dt="2023-12-08T23:23:07.284" v="51" actId="1076"/>
          <ac:spMkLst>
            <pc:docMk/>
            <pc:sldMk cId="4282618765" sldId="261"/>
            <ac:spMk id="3" creationId="{1D53EC8D-C507-4A8B-9E56-5FA18E5814B6}"/>
          </ac:spMkLst>
        </pc:spChg>
      </pc:sldChg>
      <pc:sldChg chg="modSp mod">
        <pc:chgData name="Michael Purdie" userId="4465a8d5-ef92-415b-922f-36bd55577695" providerId="ADAL" clId="{A2581E3E-15CF-4892-946B-B624669E5395}" dt="2023-12-08T23:34:06.248" v="1439" actId="20577"/>
        <pc:sldMkLst>
          <pc:docMk/>
          <pc:sldMk cId="1684621504" sldId="262"/>
        </pc:sldMkLst>
        <pc:spChg chg="mod">
          <ac:chgData name="Michael Purdie" userId="4465a8d5-ef92-415b-922f-36bd55577695" providerId="ADAL" clId="{A2581E3E-15CF-4892-946B-B624669E5395}" dt="2023-12-08T23:23:17.418" v="61" actId="20577"/>
          <ac:spMkLst>
            <pc:docMk/>
            <pc:sldMk cId="1684621504" sldId="262"/>
            <ac:spMk id="2" creationId="{C7BF41AB-AC9D-41CE-BD95-7D7F24C42119}"/>
          </ac:spMkLst>
        </pc:spChg>
        <pc:spChg chg="mod">
          <ac:chgData name="Michael Purdie" userId="4465a8d5-ef92-415b-922f-36bd55577695" providerId="ADAL" clId="{A2581E3E-15CF-4892-946B-B624669E5395}" dt="2023-12-08T23:34:06.248" v="1439" actId="20577"/>
          <ac:spMkLst>
            <pc:docMk/>
            <pc:sldMk cId="1684621504" sldId="262"/>
            <ac:spMk id="3" creationId="{0997BACF-362F-4316-AEB2-157FB789F340}"/>
          </ac:spMkLst>
        </pc:spChg>
      </pc:sldChg>
      <pc:sldChg chg="modSp mod">
        <pc:chgData name="Michael Purdie" userId="4465a8d5-ef92-415b-922f-36bd55577695" providerId="ADAL" clId="{A2581E3E-15CF-4892-946B-B624669E5395}" dt="2023-12-08T23:35:26.593" v="1585" actId="1076"/>
        <pc:sldMkLst>
          <pc:docMk/>
          <pc:sldMk cId="2956337498" sldId="277"/>
        </pc:sldMkLst>
        <pc:spChg chg="mod">
          <ac:chgData name="Michael Purdie" userId="4465a8d5-ef92-415b-922f-36bd55577695" providerId="ADAL" clId="{A2581E3E-15CF-4892-946B-B624669E5395}" dt="2023-12-08T23:35:12.719" v="1582" actId="20577"/>
          <ac:spMkLst>
            <pc:docMk/>
            <pc:sldMk cId="2956337498" sldId="277"/>
            <ac:spMk id="2" creationId="{C7BF41AB-AC9D-41CE-BD95-7D7F24C42119}"/>
          </ac:spMkLst>
        </pc:spChg>
        <pc:spChg chg="mod">
          <ac:chgData name="Michael Purdie" userId="4465a8d5-ef92-415b-922f-36bd55577695" providerId="ADAL" clId="{A2581E3E-15CF-4892-946B-B624669E5395}" dt="2023-12-08T23:35:26.593" v="1585" actId="1076"/>
          <ac:spMkLst>
            <pc:docMk/>
            <pc:sldMk cId="2956337498" sldId="277"/>
            <ac:spMk id="3" creationId="{0997BACF-362F-4316-AEB2-157FB789F340}"/>
          </ac:spMkLst>
        </pc:spChg>
      </pc:sldChg>
      <pc:sldChg chg="modSp mod">
        <pc:chgData name="Michael Purdie" userId="4465a8d5-ef92-415b-922f-36bd55577695" providerId="ADAL" clId="{A2581E3E-15CF-4892-946B-B624669E5395}" dt="2023-12-11T21:30:48.556" v="3415" actId="20577"/>
        <pc:sldMkLst>
          <pc:docMk/>
          <pc:sldMk cId="2292768101" sldId="278"/>
        </pc:sldMkLst>
        <pc:spChg chg="mod">
          <ac:chgData name="Michael Purdie" userId="4465a8d5-ef92-415b-922f-36bd55577695" providerId="ADAL" clId="{A2581E3E-15CF-4892-946B-B624669E5395}" dt="2023-12-08T23:43:20.348" v="2741" actId="1076"/>
          <ac:spMkLst>
            <pc:docMk/>
            <pc:sldMk cId="2292768101" sldId="278"/>
            <ac:spMk id="2" creationId="{C7BF41AB-AC9D-41CE-BD95-7D7F24C42119}"/>
          </ac:spMkLst>
        </pc:spChg>
        <pc:spChg chg="mod">
          <ac:chgData name="Michael Purdie" userId="4465a8d5-ef92-415b-922f-36bd55577695" providerId="ADAL" clId="{A2581E3E-15CF-4892-946B-B624669E5395}" dt="2023-12-11T21:30:48.556" v="3415" actId="20577"/>
          <ac:spMkLst>
            <pc:docMk/>
            <pc:sldMk cId="2292768101" sldId="278"/>
            <ac:spMk id="3" creationId="{0997BACF-362F-4316-AEB2-157FB789F3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0EBB-8FC1-41D7-A373-534A87931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0753D-999F-4B54-B51C-9FD599D36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DEF0B-5EAF-4924-A896-770FFD35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0C49E-E6F4-4B9B-96CE-98E1A3E5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47E2B-8E3A-4EF6-BE98-838859D35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A06DE-A6C8-4393-B7D1-2901916A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96BA2-DC0C-458A-8BED-61901BF77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DEE3C-1E53-4AE0-A9E6-C1E8B566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984FF-F67D-41D2-8AB6-E4492583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7601B-0C11-4BD5-95C7-C1678276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1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3E3F7D-8E4E-488D-BF3C-0ED3619D8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7F628-1495-4EA1-926F-D7D4CDB59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4533E-D033-4A6B-90A3-41FD996CC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07695-3471-4948-914D-9CFD26E4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6607A-43B9-4C51-AAA3-392ECA1D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1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D2305-BC8F-45E1-BE67-8A350353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78FD9-074F-477D-B203-D0EB6572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D0D6B-06EA-4FF7-9DD5-946E385BA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413C-8658-434F-8845-512B8E62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AB4E3-C13F-46FE-BBA4-B838CB81E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3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CE8D-ED2C-4401-8FF3-ADA6FE212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05A30-38AA-449F-A588-0ED8CF78E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D5FA8-88B3-463A-B799-6A7966C4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E0A5A-8A67-47C4-90DA-266126BA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99AE9-4E76-43D1-9FCC-A39D98CD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2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F1B4-06D4-4501-84F2-73498077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5A4E-D9AA-45F3-973B-44ED76C09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F8DD7-A2D8-4C0C-9C96-6AFF99F7E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B5994-741A-4C3A-BF6A-FEB8F0991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3292E-4A5B-4611-8EDB-C7FFE503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DFA74-8A7A-412B-A542-2242781E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1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3FA6-71F1-4C5C-8571-BCA82AD4C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828F-B15E-4169-B399-B3C5D7C66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03322-5C05-418C-959B-713C656AA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C8832-A819-4ACD-9686-B6DFE8897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46AE2A-E096-450A-BD7E-FD40EFBD2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95306-26B7-4D94-B391-52ECBF1B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4A158-E464-4564-BEA2-0DFAC8DA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C28EF-2EF1-4207-AA36-896536EF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2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C22-B1C5-4D91-9D89-530DE0FA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A0BB7A-F307-4CBF-80DC-89CF100F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A0FAA-4876-48E8-9D77-7425796A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38AB0-F59F-47C7-BC80-027837B5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8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86D95D-DAB7-4D9F-9C89-13C32F43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47ED1C-66C3-4DA1-BFBE-2265C64D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DD31-7494-423C-966B-8DBB39EC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0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4277-11D6-4610-A62A-4B712AC4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7E53-46D5-4B36-B8E0-D6712DB07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30A96-1684-4E2D-A66D-AB08E4D3C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1A208-FED3-4B3E-A461-90695F14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ADEF6-5843-4DCA-8EA9-E8D06FFE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BC8E2-444E-4155-8FAB-920A758C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2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1CE5-2227-4FB3-8B0C-07FB983A1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37B2B7-DEA1-408A-9836-9560FF3A0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1334F-A58E-4D7C-8D1E-029E0CCF4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DCD9F-2A67-4979-94E4-5C1C96550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63A3-6FEF-4B63-9CF9-9F5B382A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FA66E-EC66-4548-B45B-E66BEB06B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9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19E14E-C6DA-4035-BD76-BC29FD256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85611-F6AE-4F0F-938D-F42F7D42F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E8665-74BA-4105-A687-1A7CE9411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82343-8DE6-4820-8C88-5B6DDFC23BD1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6EB38-C186-473A-94F1-07C471353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B1A75-4431-41E7-91C6-7F66A649D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C8D-C507-4A8B-9E56-5FA18E581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645" y="76034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/>
              <a:t>Item 12: How to Scale Our Markets Advocacy Efforts</a:t>
            </a:r>
          </a:p>
          <a:p>
            <a:pPr marL="0" indent="0" algn="ctr">
              <a:buNone/>
            </a:pPr>
            <a:r>
              <a:rPr lang="en-US" dirty="0"/>
              <a:t>Mike Purdie – Director of Regulatory Affairs </a:t>
            </a:r>
          </a:p>
          <a:p>
            <a:pPr marL="0" indent="0" algn="ctr">
              <a:buNone/>
            </a:pPr>
            <a:r>
              <a:rPr lang="en-US" dirty="0"/>
              <a:t>and Markets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61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52126"/>
            <a:ext cx="10515600" cy="1232856"/>
          </a:xfrm>
        </p:spPr>
        <p:txBody>
          <a:bodyPr/>
          <a:lstStyle/>
          <a:p>
            <a:pPr algn="ctr"/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1033"/>
            <a:ext cx="10515600" cy="4615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Approximately 2/3 of the country exists in organized markets.</a:t>
            </a:r>
          </a:p>
          <a:p>
            <a:pPr lvl="1"/>
            <a:r>
              <a:rPr lang="en-US" dirty="0"/>
              <a:t>Regions outside organized markets are increasing collaboration as renewable penetration increases (i.e., SEEM, CAISO EIM/EDAM, SPP Markets+, etc.).</a:t>
            </a:r>
          </a:p>
          <a:p>
            <a:r>
              <a:rPr lang="en-US" dirty="0"/>
              <a:t>Historically, NHA’s input into market rule changes has been narrow and targeted.</a:t>
            </a:r>
          </a:p>
          <a:p>
            <a:r>
              <a:rPr lang="en-US" dirty="0"/>
              <a:t>NHA also does not believe that a “one-size fits all” market design will ever take hold.</a:t>
            </a:r>
          </a:p>
          <a:p>
            <a:r>
              <a:rPr lang="en-US" dirty="0"/>
              <a:t>NHA has operated a clearinghouse at the Markets Committee as a way to share information across regions.  </a:t>
            </a:r>
          </a:p>
          <a:p>
            <a:pPr lvl="1"/>
            <a:r>
              <a:rPr lang="en-US" dirty="0"/>
              <a:t>“Connect” and “Inform” with targeted “advocacy” via pleadings to the FERC or state level dockets.</a:t>
            </a:r>
          </a:p>
        </p:txBody>
      </p:sp>
    </p:spTree>
    <p:extLst>
      <p:ext uri="{BB962C8B-B14F-4D97-AF65-F5344CB8AC3E}">
        <p14:creationId xmlns:p14="http://schemas.microsoft.com/office/powerpoint/2010/main" val="168462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Opportunity Going Forward?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2143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Many asset owners have a broad portfolio of supply (and load interests) and have to properly balance their advocacy accordingly.</a:t>
            </a:r>
            <a:endParaRPr lang="en-US" dirty="0">
              <a:cs typeface="Calibri"/>
            </a:endParaRPr>
          </a:p>
          <a:p>
            <a:r>
              <a:rPr lang="en-US" dirty="0"/>
              <a:t>Each region has its own stakeholder processes and market designs.</a:t>
            </a:r>
          </a:p>
          <a:p>
            <a:pPr lvl="1"/>
            <a:r>
              <a:rPr lang="en-US" dirty="0"/>
              <a:t>There appears to be a real need in some regions for NHA to take an active advocacy position on behalf of hydropower, while recognizing resource constraints.</a:t>
            </a:r>
          </a:p>
          <a:p>
            <a:r>
              <a:rPr lang="en-US" dirty="0">
                <a:cs typeface="Calibri"/>
              </a:rPr>
              <a:t>How do we get NHA to be seen as a valuable tool both to NHA members and outside entities as an important entity in this space?</a:t>
            </a:r>
          </a:p>
        </p:txBody>
      </p:sp>
    </p:spTree>
    <p:extLst>
      <p:ext uri="{BB962C8B-B14F-4D97-AF65-F5344CB8AC3E}">
        <p14:creationId xmlns:p14="http://schemas.microsoft.com/office/powerpoint/2010/main" val="295633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5408"/>
            <a:ext cx="10515600" cy="960782"/>
          </a:xfrm>
        </p:spPr>
        <p:txBody>
          <a:bodyPr/>
          <a:lstStyle/>
          <a:p>
            <a:pPr algn="ctr"/>
            <a:r>
              <a:rPr lang="en-US" dirty="0"/>
              <a:t>Options for Board Consideration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5" y="602167"/>
            <a:ext cx="11369561" cy="532155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cs typeface="Calibri"/>
              </a:rPr>
              <a:t>Option 1:  Status Quo</a:t>
            </a:r>
          </a:p>
          <a:p>
            <a:pPr lvl="1"/>
            <a:r>
              <a:rPr lang="en-US" dirty="0">
                <a:cs typeface="Calibri"/>
              </a:rPr>
              <a:t>NHA continues the Markets Committee as a clearinghouse.  </a:t>
            </a:r>
          </a:p>
          <a:p>
            <a:pPr lvl="1"/>
            <a:r>
              <a:rPr lang="en-US" dirty="0">
                <a:cs typeface="Calibri"/>
              </a:rPr>
              <a:t>Where issues arise that NHA targets or members bring to NHA, NHA then advocates via a pleading.</a:t>
            </a:r>
          </a:p>
          <a:p>
            <a:pPr lvl="1"/>
            <a:r>
              <a:rPr lang="en-US" dirty="0">
                <a:cs typeface="Calibri"/>
              </a:rPr>
              <a:t>Member led caucuses.</a:t>
            </a:r>
          </a:p>
          <a:p>
            <a:pPr lvl="1"/>
            <a:r>
              <a:rPr lang="en-US" dirty="0">
                <a:cs typeface="Calibri"/>
              </a:rPr>
              <a:t>Pros: bottom-up process, limited budget impact.</a:t>
            </a:r>
          </a:p>
          <a:p>
            <a:pPr lvl="1"/>
            <a:r>
              <a:rPr lang="en-US" dirty="0">
                <a:cs typeface="Calibri"/>
              </a:rPr>
              <a:t>Cons: NHA is, at most, a complement to advocacy already occurring.</a:t>
            </a:r>
          </a:p>
          <a:p>
            <a:r>
              <a:rPr lang="en-US" dirty="0">
                <a:cs typeface="Calibri"/>
              </a:rPr>
              <a:t>Option 2:  Targeted RTO/ISO Stakeholder Engagement</a:t>
            </a:r>
          </a:p>
          <a:p>
            <a:pPr lvl="1"/>
            <a:r>
              <a:rPr lang="en-US" dirty="0">
                <a:cs typeface="Calibri"/>
              </a:rPr>
              <a:t>Option 1 but with targeted engagement in one or two RTOs. </a:t>
            </a:r>
          </a:p>
          <a:p>
            <a:pPr lvl="1"/>
            <a:r>
              <a:rPr lang="en-US" dirty="0">
                <a:cs typeface="Calibri"/>
              </a:rPr>
              <a:t>Pros: NHA is a stakeholder and can advocate for market rule changes at the ground level as opposed to late in the process at the FERC or in a state docket.</a:t>
            </a:r>
          </a:p>
          <a:p>
            <a:pPr lvl="1"/>
            <a:r>
              <a:rPr lang="en-US" dirty="0">
                <a:cs typeface="Calibri"/>
              </a:rPr>
              <a:t>Cons: Budget and/or FTE impact. Could be difficult getting all members in that region to agree on a design change.</a:t>
            </a:r>
          </a:p>
          <a:p>
            <a:r>
              <a:rPr lang="en-US" dirty="0">
                <a:cs typeface="Calibri"/>
              </a:rPr>
              <a:t>Option 3:  Market Policy Thought Leader</a:t>
            </a:r>
          </a:p>
          <a:p>
            <a:pPr lvl="1"/>
            <a:r>
              <a:rPr lang="en-US" dirty="0">
                <a:cs typeface="Calibri"/>
              </a:rPr>
              <a:t>Same as Option 1 and/or Option 2, but focuses more on developing market designs and partnering with external parties (e.g., other associations, certain companies, etc.).</a:t>
            </a:r>
          </a:p>
          <a:p>
            <a:pPr lvl="1"/>
            <a:r>
              <a:rPr lang="en-US" dirty="0">
                <a:cs typeface="Calibri"/>
              </a:rPr>
              <a:t>Would require market participants to bring the designs to the respective stakeholder bodies.</a:t>
            </a:r>
          </a:p>
          <a:p>
            <a:pPr lvl="1"/>
            <a:r>
              <a:rPr lang="en-US" dirty="0">
                <a:cs typeface="Calibri"/>
              </a:rPr>
              <a:t>Pros: Limited FTE impact. </a:t>
            </a:r>
          </a:p>
          <a:p>
            <a:pPr lvl="1"/>
            <a:r>
              <a:rPr lang="en-US" dirty="0">
                <a:cs typeface="Calibri"/>
              </a:rPr>
              <a:t>Cons: “Boiling the ocean”? In each region? Potentially high outside consultant budget.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76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C8D-C507-4A8B-9E56-5FA18E581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532" y="162607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/>
          </a:p>
          <a:p>
            <a:pPr marL="0" indent="0" algn="ctr">
              <a:buNone/>
            </a:pPr>
            <a:r>
              <a:rPr lang="en-US" sz="5400"/>
              <a:t>Thank You!</a:t>
            </a:r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Michael Purdie</a:t>
            </a:r>
          </a:p>
          <a:p>
            <a:pPr marL="0" indent="0" algn="ctr">
              <a:buNone/>
            </a:pPr>
            <a:r>
              <a:rPr lang="en-US"/>
              <a:t>Michael@hydro.org</a:t>
            </a:r>
          </a:p>
          <a:p>
            <a:pPr marL="0" indent="0" algn="ctr">
              <a:buNone/>
            </a:pP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35241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e7b8e3-b057-4b65-b67c-4bb0e438e2e7">
      <Terms xmlns="http://schemas.microsoft.com/office/infopath/2007/PartnerControls"/>
    </lcf76f155ced4ddcb4097134ff3c332f>
    <TaxCatchAll xmlns="fb15dc79-3725-4e9c-9d13-214d46165c1f" xsi:nil="true"/>
    <SharedWithUsers xmlns="fb15dc79-3725-4e9c-9d13-214d46165c1f">
      <UserInfo>
        <DisplayName>copeland tucker</DisplayName>
        <AccountId>340</AccountId>
        <AccountType/>
      </UserInfo>
      <UserInfo>
        <DisplayName>Michael Purdie</DisplayName>
        <AccountId>111</AccountId>
        <AccountType/>
      </UserInfo>
      <UserInfo>
        <DisplayName>Malcolm Woolf (NHA)</DisplayName>
        <AccountId>32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5BB6EEAEB5304A85FE6406F7F7B494" ma:contentTypeVersion="17" ma:contentTypeDescription="Create a new document." ma:contentTypeScope="" ma:versionID="907344b7a644bbcf8233cccef018fb12">
  <xsd:schema xmlns:xsd="http://www.w3.org/2001/XMLSchema" xmlns:xs="http://www.w3.org/2001/XMLSchema" xmlns:p="http://schemas.microsoft.com/office/2006/metadata/properties" xmlns:ns2="7de7b8e3-b057-4b65-b67c-4bb0e438e2e7" xmlns:ns3="fb15dc79-3725-4e9c-9d13-214d46165c1f" targetNamespace="http://schemas.microsoft.com/office/2006/metadata/properties" ma:root="true" ma:fieldsID="93c25e43c35ca9c0c31567f7e5e82641" ns2:_="" ns3:_="">
    <xsd:import namespace="7de7b8e3-b057-4b65-b67c-4bb0e438e2e7"/>
    <xsd:import namespace="fb15dc79-3725-4e9c-9d13-214d46165c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7b8e3-b057-4b65-b67c-4bb0e438e2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0665e77-ae67-4625-88be-7bd89ebf52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5dc79-3725-4e9c-9d13-214d46165c1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1090b8-8dbb-4622-b563-bc16595d1773}" ma:internalName="TaxCatchAll" ma:showField="CatchAllData" ma:web="fb15dc79-3725-4e9c-9d13-214d46165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C84E6-A722-48AA-AB35-148D8E78A1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57FA01-641A-43F0-86B1-406F1A7F0D99}">
  <ds:schemaRefs>
    <ds:schemaRef ds:uri="7de7b8e3-b057-4b65-b67c-4bb0e438e2e7"/>
    <ds:schemaRef ds:uri="fb15dc79-3725-4e9c-9d13-214d46165c1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C8442B7-4044-4B9A-9F2F-C22131D3BA34}">
  <ds:schemaRefs>
    <ds:schemaRef ds:uri="7de7b8e3-b057-4b65-b67c-4bb0e438e2e7"/>
    <ds:schemaRef ds:uri="fb15dc79-3725-4e9c-9d13-214d46165c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457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Background</vt:lpstr>
      <vt:lpstr>Opportunity Going Forward?</vt:lpstr>
      <vt:lpstr>Options for Board Consideration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LeRoy Coleman (NHA)</dc:creator>
  <cp:lastModifiedBy>Michael Purdie</cp:lastModifiedBy>
  <cp:revision>3</cp:revision>
  <dcterms:created xsi:type="dcterms:W3CDTF">2019-06-17T18:18:43Z</dcterms:created>
  <dcterms:modified xsi:type="dcterms:W3CDTF">2023-12-11T21:30:54Z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0x0101001C5BB6EEAEB5304A85FE6406F7F7B494</vt:lpwstr>
  </property>
  <property fmtid="{D5CDD505-2E9C-101B-9397-08002B2CF9AE}" pid="3" name="MediaServiceImageTags">
    <vt:lpwstr/>
  </property>
</Properties>
</file>