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3"/>
    <p:sldMasterId id="2147483733" r:id="rId4"/>
    <p:sldMasterId id="2147483760" r:id="rId5"/>
  </p:sldMasterIdLst>
  <p:notesMasterIdLst>
    <p:notesMasterId r:id="rId21"/>
  </p:notesMasterIdLst>
  <p:handoutMasterIdLst>
    <p:handoutMasterId r:id="rId22"/>
  </p:handoutMasterIdLst>
  <p:sldIdLst>
    <p:sldId id="1989" r:id="rId6"/>
    <p:sldId id="1990" r:id="rId7"/>
    <p:sldId id="1991" r:id="rId8"/>
    <p:sldId id="317" r:id="rId9"/>
    <p:sldId id="1992" r:id="rId10"/>
    <p:sldId id="1993" r:id="rId11"/>
    <p:sldId id="1995" r:id="rId12"/>
    <p:sldId id="2001" r:id="rId13"/>
    <p:sldId id="2002" r:id="rId14"/>
    <p:sldId id="2004" r:id="rId15"/>
    <p:sldId id="2005" r:id="rId16"/>
    <p:sldId id="2010" r:id="rId17"/>
    <p:sldId id="2011" r:id="rId18"/>
    <p:sldId id="2012" r:id="rId19"/>
    <p:sldId id="2006" r:id="rId20"/>
  </p:sldIdLst>
  <p:sldSz cx="14630400" cy="8229600"/>
  <p:notesSz cx="7315200" cy="96012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4A7698-EB5A-4AAC-8FE1-AB99159E6355}">
          <p14:sldIdLst>
            <p14:sldId id="1989"/>
            <p14:sldId id="1990"/>
            <p14:sldId id="1991"/>
            <p14:sldId id="317"/>
            <p14:sldId id="1992"/>
            <p14:sldId id="1993"/>
            <p14:sldId id="1995"/>
            <p14:sldId id="2001"/>
            <p14:sldId id="2002"/>
            <p14:sldId id="2004"/>
            <p14:sldId id="2005"/>
            <p14:sldId id="2010"/>
            <p14:sldId id="2011"/>
            <p14:sldId id="2012"/>
            <p14:sldId id="2006"/>
          </p14:sldIdLst>
        </p14:section>
        <p14:section name="PNNL slides - saving in case you need these" id="{4E6E6BED-505D-43AD-AC10-B8571285AB15}">
          <p14:sldIdLst/>
        </p14:section>
        <p14:section name="Appendix" id="{626DEF32-9848-4475-8B60-995BD5BE92E6}">
          <p14:sldIdLst/>
        </p14:section>
      </p14:sectionLst>
    </p:ext>
    <p:ext uri="{EFAFB233-063F-42B5-8137-9DF3F51BA10A}">
      <p15:sldGuideLst xmlns:p15="http://schemas.microsoft.com/office/powerpoint/2012/main">
        <p15:guide id="1" orient="horz" pos="1776" userDrawn="1">
          <p15:clr>
            <a:srgbClr val="A4A3A4"/>
          </p15:clr>
        </p15:guide>
        <p15:guide id="2" pos="5568" userDrawn="1">
          <p15:clr>
            <a:srgbClr val="A4A3A4"/>
          </p15:clr>
        </p15:guide>
        <p15:guide id="3" pos="864" userDrawn="1">
          <p15:clr>
            <a:srgbClr val="A4A3A4"/>
          </p15:clr>
        </p15:guide>
        <p15:guide id="5" pos="61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F40E9E-CB0F-1C26-A1C0-19A502F3366E}" name="Barlow, Jay T" initials="BT" userId="S::jay.t.barlow@pnnl.gov::dc91cbd2-99eb-4b70-95b4-9b0865851eb1" providerId="AD"/>
  <p188:author id="{4BCE459E-CFC2-AAB5-EEC4-56DBBA80C575}" name="Johnson, Allison" initials="JA" userId="S::Allison.Johnson@EE.DOE.Gov::3568daa2-a98e-4979-a7e1-3c92698edecd" providerId="AD"/>
  <p188:author id="{FE1141FE-0B04-7542-B99C-FA68FFF26727}" name="Hartman, Beth" initials="HB" userId="S::beth.hartman@ee.doe.gov::c111c337-4c8d-4378-9a0d-a5dae00934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CA8EA0-9E62-4AD5-808D-F4E705AC484D}" v="2" dt="2023-06-02T14:36:53.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12" y="60"/>
      </p:cViewPr>
      <p:guideLst>
        <p:guide orient="horz" pos="1776"/>
        <p:guide pos="5568"/>
        <p:guide pos="864"/>
        <p:guide pos="6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cella Dumlao" userId="f3494476-a6b7-44c3-ac9e-f1e082d91c10" providerId="ADAL" clId="{35CA8EA0-9E62-4AD5-808D-F4E705AC484D}"/>
    <pc:docChg chg="modNotesMaster modHandout">
      <pc:chgData name="Marycella Dumlao" userId="f3494476-a6b7-44c3-ac9e-f1e082d91c10" providerId="ADAL" clId="{35CA8EA0-9E62-4AD5-808D-F4E705AC484D}" dt="2023-06-02T14:36:22.077" v="0"/>
      <pc:docMkLst>
        <pc:docMk/>
      </pc:docMkLst>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ata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F31E6E-533C-4EB2-A7D6-EC985583A81B}" type="doc">
      <dgm:prSet loTypeId="urn:microsoft.com/office/officeart/2005/8/layout/hList7" loCatId="list" qsTypeId="urn:microsoft.com/office/officeart/2005/8/quickstyle/simple1" qsCatId="simple" csTypeId="urn:microsoft.com/office/officeart/2005/8/colors/accent1_2" csCatId="accent1" phldr="1"/>
      <dgm:spPr/>
    </dgm:pt>
    <dgm:pt modelId="{61B8C7B8-9D0E-4DC2-9528-2873F54A47E4}">
      <dgm:prSet phldrT="[Text]" custT="1"/>
      <dgm:spPr>
        <a:solidFill>
          <a:srgbClr val="07248F"/>
        </a:solidFill>
      </dgm:spPr>
      <dgm:t>
        <a:bodyPr/>
        <a:lstStyle/>
        <a:p>
          <a:endParaRPr lang="en-US" sz="2000" b="1" i="0"/>
        </a:p>
        <a:p>
          <a:endParaRPr lang="en-US" sz="2000" b="1" i="0"/>
        </a:p>
        <a:p>
          <a:r>
            <a:rPr lang="en-US" sz="2000" b="1" i="0"/>
            <a:t>Energy</a:t>
          </a:r>
        </a:p>
        <a:p>
          <a:r>
            <a:rPr lang="en-US" sz="1800" b="0" i="0"/>
            <a:t>Catalyze the timely, material, and efficient transformation of the nation’s energy system and secure U.S. leadership in energy technologies.</a:t>
          </a:r>
          <a:endParaRPr lang="en-US" sz="1800"/>
        </a:p>
      </dgm:t>
    </dgm:pt>
    <dgm:pt modelId="{3D94D64E-640D-4408-91BC-393FC63CBB27}" type="parTrans" cxnId="{A6264DD7-D66C-47D9-AAB5-995A8D90F9C6}">
      <dgm:prSet/>
      <dgm:spPr/>
      <dgm:t>
        <a:bodyPr/>
        <a:lstStyle/>
        <a:p>
          <a:endParaRPr lang="en-US" sz="1800"/>
        </a:p>
      </dgm:t>
    </dgm:pt>
    <dgm:pt modelId="{A8840E0B-CE58-4B7D-BA20-76FBF39DA6D2}" type="sibTrans" cxnId="{A6264DD7-D66C-47D9-AAB5-995A8D90F9C6}">
      <dgm:prSet/>
      <dgm:spPr/>
      <dgm:t>
        <a:bodyPr/>
        <a:lstStyle/>
        <a:p>
          <a:endParaRPr lang="en-US" sz="1800"/>
        </a:p>
      </dgm:t>
    </dgm:pt>
    <dgm:pt modelId="{1A72DE62-E67E-4B02-AE85-279944E0DD8C}">
      <dgm:prSet phldrT="[Text]" custT="1"/>
      <dgm:spPr>
        <a:solidFill>
          <a:srgbClr val="07248F"/>
        </a:solidFill>
      </dgm:spPr>
      <dgm:t>
        <a:bodyPr/>
        <a:lstStyle/>
        <a:p>
          <a:endParaRPr lang="en-US" sz="2000" b="1" i="0"/>
        </a:p>
        <a:p>
          <a:endParaRPr lang="en-US" sz="2000" b="1" i="0"/>
        </a:p>
        <a:p>
          <a:r>
            <a:rPr lang="en-US" sz="2000" b="1" i="0"/>
            <a:t>Science and Innovation</a:t>
          </a:r>
        </a:p>
        <a:p>
          <a:r>
            <a:rPr lang="en-US" sz="1800" b="0" i="0"/>
            <a:t>Maintain a vibrant U.S. effort in science and engineering as a cornerstone of our economic prosperity with clear leadership in strategic areas.</a:t>
          </a:r>
          <a:endParaRPr lang="en-US" sz="1800"/>
        </a:p>
      </dgm:t>
    </dgm:pt>
    <dgm:pt modelId="{41A25FC1-2953-4EE4-9484-AC398F14CD52}" type="parTrans" cxnId="{179F29C7-DB7E-462B-918C-6EE511C5728B}">
      <dgm:prSet/>
      <dgm:spPr/>
      <dgm:t>
        <a:bodyPr/>
        <a:lstStyle/>
        <a:p>
          <a:endParaRPr lang="en-US" sz="1800"/>
        </a:p>
      </dgm:t>
    </dgm:pt>
    <dgm:pt modelId="{AD68BC41-E6CC-4BB6-939A-B7BCA230EF0F}" type="sibTrans" cxnId="{179F29C7-DB7E-462B-918C-6EE511C5728B}">
      <dgm:prSet/>
      <dgm:spPr/>
      <dgm:t>
        <a:bodyPr/>
        <a:lstStyle/>
        <a:p>
          <a:endParaRPr lang="en-US" sz="1800"/>
        </a:p>
      </dgm:t>
    </dgm:pt>
    <dgm:pt modelId="{84EC3A68-A1FB-46D9-950E-D40EB8F51062}">
      <dgm:prSet phldrT="[Text]" custT="1"/>
      <dgm:spPr>
        <a:solidFill>
          <a:srgbClr val="07248F"/>
        </a:solidFill>
      </dgm:spPr>
      <dgm:t>
        <a:bodyPr/>
        <a:lstStyle/>
        <a:p>
          <a:endParaRPr lang="en-US" sz="1500" b="1" i="0"/>
        </a:p>
        <a:p>
          <a:endParaRPr lang="en-US" sz="1500" b="1" i="0"/>
        </a:p>
        <a:p>
          <a:r>
            <a:rPr lang="en-US" sz="2000" b="1" i="0"/>
            <a:t>Nuclear Safety and Security</a:t>
          </a:r>
        </a:p>
        <a:p>
          <a:r>
            <a:rPr lang="en-US" sz="1800" b="0" i="0"/>
            <a:t>Enhance nuclear security through defense, nonproliferation, and environmental efforts.</a:t>
          </a:r>
          <a:endParaRPr lang="en-US" sz="1800"/>
        </a:p>
      </dgm:t>
    </dgm:pt>
    <dgm:pt modelId="{3612E0A4-0A0C-4EFA-8956-6AC84354EF77}" type="parTrans" cxnId="{429146AB-8A6E-4857-9E32-F098F2F3733D}">
      <dgm:prSet/>
      <dgm:spPr/>
      <dgm:t>
        <a:bodyPr/>
        <a:lstStyle/>
        <a:p>
          <a:endParaRPr lang="en-US" sz="1800"/>
        </a:p>
      </dgm:t>
    </dgm:pt>
    <dgm:pt modelId="{D52CE367-33CD-4F13-8BC0-505A38FD388E}" type="sibTrans" cxnId="{429146AB-8A6E-4857-9E32-F098F2F3733D}">
      <dgm:prSet/>
      <dgm:spPr/>
      <dgm:t>
        <a:bodyPr/>
        <a:lstStyle/>
        <a:p>
          <a:endParaRPr lang="en-US" sz="1800"/>
        </a:p>
      </dgm:t>
    </dgm:pt>
    <dgm:pt modelId="{584C1960-E732-4F54-ABDE-E006E45D09A5}" type="pres">
      <dgm:prSet presAssocID="{4DF31E6E-533C-4EB2-A7D6-EC985583A81B}" presName="Name0" presStyleCnt="0">
        <dgm:presLayoutVars>
          <dgm:dir/>
          <dgm:resizeHandles val="exact"/>
        </dgm:presLayoutVars>
      </dgm:prSet>
      <dgm:spPr/>
    </dgm:pt>
    <dgm:pt modelId="{A2484400-BBDD-4529-A5A8-30CDB6AEC0DB}" type="pres">
      <dgm:prSet presAssocID="{4DF31E6E-533C-4EB2-A7D6-EC985583A81B}" presName="fgShape" presStyleLbl="fgShp" presStyleIdx="0" presStyleCnt="1" custFlipVert="1" custFlipHor="1" custScaleX="460" custScaleY="48921" custLinFactNeighborX="18463" custLinFactNeighborY="61010"/>
      <dgm:spPr>
        <a:solidFill>
          <a:schemeClr val="bg1"/>
        </a:solidFill>
      </dgm:spPr>
    </dgm:pt>
    <dgm:pt modelId="{94EE9967-381A-4ED2-BBEC-EDAEE25D994A}" type="pres">
      <dgm:prSet presAssocID="{4DF31E6E-533C-4EB2-A7D6-EC985583A81B}" presName="linComp" presStyleCnt="0"/>
      <dgm:spPr/>
    </dgm:pt>
    <dgm:pt modelId="{DAB3F926-E102-423F-9953-DDEEEA4FCEF5}" type="pres">
      <dgm:prSet presAssocID="{61B8C7B8-9D0E-4DC2-9528-2873F54A47E4}" presName="compNode" presStyleCnt="0"/>
      <dgm:spPr/>
    </dgm:pt>
    <dgm:pt modelId="{EDF5935E-8DBB-4218-A7CE-1E762BC26D8D}" type="pres">
      <dgm:prSet presAssocID="{61B8C7B8-9D0E-4DC2-9528-2873F54A47E4}" presName="bkgdShape" presStyleLbl="node1" presStyleIdx="0" presStyleCnt="3"/>
      <dgm:spPr/>
    </dgm:pt>
    <dgm:pt modelId="{850B2EB3-623C-422A-A1AE-3B6DF666AEE1}" type="pres">
      <dgm:prSet presAssocID="{61B8C7B8-9D0E-4DC2-9528-2873F54A47E4}" presName="nodeTx" presStyleLbl="node1" presStyleIdx="0" presStyleCnt="3">
        <dgm:presLayoutVars>
          <dgm:bulletEnabled val="1"/>
        </dgm:presLayoutVars>
      </dgm:prSet>
      <dgm:spPr/>
    </dgm:pt>
    <dgm:pt modelId="{147DE31C-3F30-45F5-A089-729EBC1D54DC}" type="pres">
      <dgm:prSet presAssocID="{61B8C7B8-9D0E-4DC2-9528-2873F54A47E4}" presName="invisiNode" presStyleLbl="node1" presStyleIdx="0" presStyleCnt="3"/>
      <dgm:spPr/>
    </dgm:pt>
    <dgm:pt modelId="{140E4E45-8495-4603-9B5B-D67A4D27F977}" type="pres">
      <dgm:prSet presAssocID="{61B8C7B8-9D0E-4DC2-9528-2873F54A47E4}" presName="imagNode" presStyleLbl="fgImgPlace1" presStyleIdx="0" presStyleCnt="3" custScaleX="125343" custScaleY="125343" custLinFactNeighborY="7616"/>
      <dgm:spPr>
        <a:blipFill>
          <a:blip xmlns:r="http://schemas.openxmlformats.org/officeDocument/2006/relationships" r:embed="rId1"/>
          <a:stretch>
            <a:fillRect/>
          </a:stretch>
        </a:blipFill>
        <a:ln>
          <a:solidFill>
            <a:schemeClr val="bg2"/>
          </a:solidFill>
        </a:ln>
      </dgm:spPr>
    </dgm:pt>
    <dgm:pt modelId="{A5162356-4166-4283-988D-ACBAE91045A7}" type="pres">
      <dgm:prSet presAssocID="{A8840E0B-CE58-4B7D-BA20-76FBF39DA6D2}" presName="sibTrans" presStyleLbl="sibTrans2D1" presStyleIdx="0" presStyleCnt="0"/>
      <dgm:spPr/>
    </dgm:pt>
    <dgm:pt modelId="{F16975B8-4A10-488D-A03D-E5DE57B2E8FD}" type="pres">
      <dgm:prSet presAssocID="{1A72DE62-E67E-4B02-AE85-279944E0DD8C}" presName="compNode" presStyleCnt="0"/>
      <dgm:spPr/>
    </dgm:pt>
    <dgm:pt modelId="{861549A7-54BB-4CBD-A80D-E96971EEFD37}" type="pres">
      <dgm:prSet presAssocID="{1A72DE62-E67E-4B02-AE85-279944E0DD8C}" presName="bkgdShape" presStyleLbl="node1" presStyleIdx="1" presStyleCnt="3"/>
      <dgm:spPr/>
    </dgm:pt>
    <dgm:pt modelId="{40EF1765-FA03-4249-AC31-E30DDE5AF59B}" type="pres">
      <dgm:prSet presAssocID="{1A72DE62-E67E-4B02-AE85-279944E0DD8C}" presName="nodeTx" presStyleLbl="node1" presStyleIdx="1" presStyleCnt="3">
        <dgm:presLayoutVars>
          <dgm:bulletEnabled val="1"/>
        </dgm:presLayoutVars>
      </dgm:prSet>
      <dgm:spPr/>
    </dgm:pt>
    <dgm:pt modelId="{6C53E068-04D6-4D53-92D2-FEF205F3C763}" type="pres">
      <dgm:prSet presAssocID="{1A72DE62-E67E-4B02-AE85-279944E0DD8C}" presName="invisiNode" presStyleLbl="node1" presStyleIdx="1" presStyleCnt="3"/>
      <dgm:spPr/>
    </dgm:pt>
    <dgm:pt modelId="{D76B982A-689B-4510-9626-016C3CEA92EF}" type="pres">
      <dgm:prSet presAssocID="{1A72DE62-E67E-4B02-AE85-279944E0DD8C}" presName="imagNode" presStyleLbl="fgImgPlace1" presStyleIdx="1" presStyleCnt="3" custScaleX="125343" custScaleY="125343" custLinFactNeighborY="7616"/>
      <dgm:spPr>
        <a:blipFill>
          <a:blip xmlns:r="http://schemas.openxmlformats.org/officeDocument/2006/relationships" r:embed="rId2"/>
          <a:stretch>
            <a:fillRect/>
          </a:stretch>
        </a:blipFill>
        <a:ln>
          <a:solidFill>
            <a:schemeClr val="bg2"/>
          </a:solidFill>
        </a:ln>
      </dgm:spPr>
    </dgm:pt>
    <dgm:pt modelId="{71650EC4-84B3-4ACF-A3E0-716BB316DDE6}" type="pres">
      <dgm:prSet presAssocID="{AD68BC41-E6CC-4BB6-939A-B7BCA230EF0F}" presName="sibTrans" presStyleLbl="sibTrans2D1" presStyleIdx="0" presStyleCnt="0"/>
      <dgm:spPr/>
    </dgm:pt>
    <dgm:pt modelId="{634CE062-E13D-4FB4-8DE2-76150083FCE5}" type="pres">
      <dgm:prSet presAssocID="{84EC3A68-A1FB-46D9-950E-D40EB8F51062}" presName="compNode" presStyleCnt="0"/>
      <dgm:spPr/>
    </dgm:pt>
    <dgm:pt modelId="{53606143-FE0A-4704-9F6D-A9BD919DD457}" type="pres">
      <dgm:prSet presAssocID="{84EC3A68-A1FB-46D9-950E-D40EB8F51062}" presName="bkgdShape" presStyleLbl="node1" presStyleIdx="2" presStyleCnt="3" custLinFactNeighborX="2104" custLinFactNeighborY="-13413"/>
      <dgm:spPr/>
    </dgm:pt>
    <dgm:pt modelId="{BE3B58FF-2C30-4742-A822-2BE181BD8FAF}" type="pres">
      <dgm:prSet presAssocID="{84EC3A68-A1FB-46D9-950E-D40EB8F51062}" presName="nodeTx" presStyleLbl="node1" presStyleIdx="2" presStyleCnt="3">
        <dgm:presLayoutVars>
          <dgm:bulletEnabled val="1"/>
        </dgm:presLayoutVars>
      </dgm:prSet>
      <dgm:spPr/>
    </dgm:pt>
    <dgm:pt modelId="{22B37F17-A973-4885-9F0B-2581B98F72C8}" type="pres">
      <dgm:prSet presAssocID="{84EC3A68-A1FB-46D9-950E-D40EB8F51062}" presName="invisiNode" presStyleLbl="node1" presStyleIdx="2" presStyleCnt="3"/>
      <dgm:spPr/>
    </dgm:pt>
    <dgm:pt modelId="{369E147A-5536-42D0-8B65-1E155320BBF6}" type="pres">
      <dgm:prSet presAssocID="{84EC3A68-A1FB-46D9-950E-D40EB8F51062}" presName="imagNode" presStyleLbl="fgImgPlace1" presStyleIdx="2" presStyleCnt="3" custScaleX="125343" custScaleY="125343" custLinFactNeighborY="7616"/>
      <dgm:spPr>
        <a:blipFill>
          <a:blip xmlns:r="http://schemas.openxmlformats.org/officeDocument/2006/relationships" r:embed="rId3"/>
          <a:stretch>
            <a:fillRect/>
          </a:stretch>
        </a:blipFill>
        <a:ln>
          <a:solidFill>
            <a:schemeClr val="bg2"/>
          </a:solidFill>
        </a:ln>
      </dgm:spPr>
    </dgm:pt>
  </dgm:ptLst>
  <dgm:cxnLst>
    <dgm:cxn modelId="{0A969319-4DFE-4306-9714-4A7330424A36}" type="presOf" srcId="{A8840E0B-CE58-4B7D-BA20-76FBF39DA6D2}" destId="{A5162356-4166-4283-988D-ACBAE91045A7}" srcOrd="0" destOrd="0" presId="urn:microsoft.com/office/officeart/2005/8/layout/hList7"/>
    <dgm:cxn modelId="{FDCB3E3C-2B02-4A63-987C-9F9DAB903C51}" type="presOf" srcId="{61B8C7B8-9D0E-4DC2-9528-2873F54A47E4}" destId="{850B2EB3-623C-422A-A1AE-3B6DF666AEE1}" srcOrd="1" destOrd="0" presId="urn:microsoft.com/office/officeart/2005/8/layout/hList7"/>
    <dgm:cxn modelId="{FFD5DD6D-B749-4808-8659-D1C0BEFF06F1}" type="presOf" srcId="{1A72DE62-E67E-4B02-AE85-279944E0DD8C}" destId="{861549A7-54BB-4CBD-A80D-E96971EEFD37}" srcOrd="0" destOrd="0" presId="urn:microsoft.com/office/officeart/2005/8/layout/hList7"/>
    <dgm:cxn modelId="{79CD1154-351F-4328-897A-691E79D085CB}" type="presOf" srcId="{84EC3A68-A1FB-46D9-950E-D40EB8F51062}" destId="{53606143-FE0A-4704-9F6D-A9BD919DD457}" srcOrd="0" destOrd="0" presId="urn:microsoft.com/office/officeart/2005/8/layout/hList7"/>
    <dgm:cxn modelId="{5BEFC37E-8C9A-443F-8EF8-149371DA39AF}" type="presOf" srcId="{61B8C7B8-9D0E-4DC2-9528-2873F54A47E4}" destId="{EDF5935E-8DBB-4218-A7CE-1E762BC26D8D}" srcOrd="0" destOrd="0" presId="urn:microsoft.com/office/officeart/2005/8/layout/hList7"/>
    <dgm:cxn modelId="{D80D56AA-C46B-42FB-9FC3-0AE12C59EB73}" type="presOf" srcId="{1A72DE62-E67E-4B02-AE85-279944E0DD8C}" destId="{40EF1765-FA03-4249-AC31-E30DDE5AF59B}" srcOrd="1" destOrd="0" presId="urn:microsoft.com/office/officeart/2005/8/layout/hList7"/>
    <dgm:cxn modelId="{429146AB-8A6E-4857-9E32-F098F2F3733D}" srcId="{4DF31E6E-533C-4EB2-A7D6-EC985583A81B}" destId="{84EC3A68-A1FB-46D9-950E-D40EB8F51062}" srcOrd="2" destOrd="0" parTransId="{3612E0A4-0A0C-4EFA-8956-6AC84354EF77}" sibTransId="{D52CE367-33CD-4F13-8BC0-505A38FD388E}"/>
    <dgm:cxn modelId="{70C62EB3-C65C-450E-8388-1BE6F4CF5150}" type="presOf" srcId="{AD68BC41-E6CC-4BB6-939A-B7BCA230EF0F}" destId="{71650EC4-84B3-4ACF-A3E0-716BB316DDE6}" srcOrd="0" destOrd="0" presId="urn:microsoft.com/office/officeart/2005/8/layout/hList7"/>
    <dgm:cxn modelId="{179F29C7-DB7E-462B-918C-6EE511C5728B}" srcId="{4DF31E6E-533C-4EB2-A7D6-EC985583A81B}" destId="{1A72DE62-E67E-4B02-AE85-279944E0DD8C}" srcOrd="1" destOrd="0" parTransId="{41A25FC1-2953-4EE4-9484-AC398F14CD52}" sibTransId="{AD68BC41-E6CC-4BB6-939A-B7BCA230EF0F}"/>
    <dgm:cxn modelId="{A6264DD7-D66C-47D9-AAB5-995A8D90F9C6}" srcId="{4DF31E6E-533C-4EB2-A7D6-EC985583A81B}" destId="{61B8C7B8-9D0E-4DC2-9528-2873F54A47E4}" srcOrd="0" destOrd="0" parTransId="{3D94D64E-640D-4408-91BC-393FC63CBB27}" sibTransId="{A8840E0B-CE58-4B7D-BA20-76FBF39DA6D2}"/>
    <dgm:cxn modelId="{69ACA1E1-2DA7-4682-BDE8-E0BA9F7152CA}" type="presOf" srcId="{4DF31E6E-533C-4EB2-A7D6-EC985583A81B}" destId="{584C1960-E732-4F54-ABDE-E006E45D09A5}" srcOrd="0" destOrd="0" presId="urn:microsoft.com/office/officeart/2005/8/layout/hList7"/>
    <dgm:cxn modelId="{C2A201E3-8BDA-494F-96F0-FB9C7B172D86}" type="presOf" srcId="{84EC3A68-A1FB-46D9-950E-D40EB8F51062}" destId="{BE3B58FF-2C30-4742-A822-2BE181BD8FAF}" srcOrd="1" destOrd="0" presId="urn:microsoft.com/office/officeart/2005/8/layout/hList7"/>
    <dgm:cxn modelId="{6C291A06-AE9D-446A-AD86-2C1D19D7C8DA}" type="presParOf" srcId="{584C1960-E732-4F54-ABDE-E006E45D09A5}" destId="{A2484400-BBDD-4529-A5A8-30CDB6AEC0DB}" srcOrd="0" destOrd="0" presId="urn:microsoft.com/office/officeart/2005/8/layout/hList7"/>
    <dgm:cxn modelId="{AA11C54B-1668-47F3-8D52-14C7EED84691}" type="presParOf" srcId="{584C1960-E732-4F54-ABDE-E006E45D09A5}" destId="{94EE9967-381A-4ED2-BBEC-EDAEE25D994A}" srcOrd="1" destOrd="0" presId="urn:microsoft.com/office/officeart/2005/8/layout/hList7"/>
    <dgm:cxn modelId="{7239C56F-1248-4EE9-8405-950F94866220}" type="presParOf" srcId="{94EE9967-381A-4ED2-BBEC-EDAEE25D994A}" destId="{DAB3F926-E102-423F-9953-DDEEEA4FCEF5}" srcOrd="0" destOrd="0" presId="urn:microsoft.com/office/officeart/2005/8/layout/hList7"/>
    <dgm:cxn modelId="{EA47BFF4-7B4A-4685-A20E-B408C56E7A7E}" type="presParOf" srcId="{DAB3F926-E102-423F-9953-DDEEEA4FCEF5}" destId="{EDF5935E-8DBB-4218-A7CE-1E762BC26D8D}" srcOrd="0" destOrd="0" presId="urn:microsoft.com/office/officeart/2005/8/layout/hList7"/>
    <dgm:cxn modelId="{E4217AD0-933B-4899-8BEC-6FEB6E66E5C4}" type="presParOf" srcId="{DAB3F926-E102-423F-9953-DDEEEA4FCEF5}" destId="{850B2EB3-623C-422A-A1AE-3B6DF666AEE1}" srcOrd="1" destOrd="0" presId="urn:microsoft.com/office/officeart/2005/8/layout/hList7"/>
    <dgm:cxn modelId="{7BE024FB-6287-49BD-BA8C-60C1DE986C4B}" type="presParOf" srcId="{DAB3F926-E102-423F-9953-DDEEEA4FCEF5}" destId="{147DE31C-3F30-45F5-A089-729EBC1D54DC}" srcOrd="2" destOrd="0" presId="urn:microsoft.com/office/officeart/2005/8/layout/hList7"/>
    <dgm:cxn modelId="{C947B1C2-92E4-4158-96F0-35CD3F60B6FF}" type="presParOf" srcId="{DAB3F926-E102-423F-9953-DDEEEA4FCEF5}" destId="{140E4E45-8495-4603-9B5B-D67A4D27F977}" srcOrd="3" destOrd="0" presId="urn:microsoft.com/office/officeart/2005/8/layout/hList7"/>
    <dgm:cxn modelId="{A2052F68-E2CF-4AE4-B4C6-97D9DE541655}" type="presParOf" srcId="{94EE9967-381A-4ED2-BBEC-EDAEE25D994A}" destId="{A5162356-4166-4283-988D-ACBAE91045A7}" srcOrd="1" destOrd="0" presId="urn:microsoft.com/office/officeart/2005/8/layout/hList7"/>
    <dgm:cxn modelId="{0798F4B8-D6DA-4963-8165-9D9707D9E5ED}" type="presParOf" srcId="{94EE9967-381A-4ED2-BBEC-EDAEE25D994A}" destId="{F16975B8-4A10-488D-A03D-E5DE57B2E8FD}" srcOrd="2" destOrd="0" presId="urn:microsoft.com/office/officeart/2005/8/layout/hList7"/>
    <dgm:cxn modelId="{73314943-66D9-4199-A53E-F3B6DCAA7659}" type="presParOf" srcId="{F16975B8-4A10-488D-A03D-E5DE57B2E8FD}" destId="{861549A7-54BB-4CBD-A80D-E96971EEFD37}" srcOrd="0" destOrd="0" presId="urn:microsoft.com/office/officeart/2005/8/layout/hList7"/>
    <dgm:cxn modelId="{1232CED4-24FD-478E-9C74-0AAFCCD0C286}" type="presParOf" srcId="{F16975B8-4A10-488D-A03D-E5DE57B2E8FD}" destId="{40EF1765-FA03-4249-AC31-E30DDE5AF59B}" srcOrd="1" destOrd="0" presId="urn:microsoft.com/office/officeart/2005/8/layout/hList7"/>
    <dgm:cxn modelId="{5C7BEFBE-487D-4E03-B940-981A35818EC3}" type="presParOf" srcId="{F16975B8-4A10-488D-A03D-E5DE57B2E8FD}" destId="{6C53E068-04D6-4D53-92D2-FEF205F3C763}" srcOrd="2" destOrd="0" presId="urn:microsoft.com/office/officeart/2005/8/layout/hList7"/>
    <dgm:cxn modelId="{DD58D12F-F59F-4C0C-A658-9AADDA80BD22}" type="presParOf" srcId="{F16975B8-4A10-488D-A03D-E5DE57B2E8FD}" destId="{D76B982A-689B-4510-9626-016C3CEA92EF}" srcOrd="3" destOrd="0" presId="urn:microsoft.com/office/officeart/2005/8/layout/hList7"/>
    <dgm:cxn modelId="{D2AD851F-FC21-4A2E-8A4F-E34FFA497FF0}" type="presParOf" srcId="{94EE9967-381A-4ED2-BBEC-EDAEE25D994A}" destId="{71650EC4-84B3-4ACF-A3E0-716BB316DDE6}" srcOrd="3" destOrd="0" presId="urn:microsoft.com/office/officeart/2005/8/layout/hList7"/>
    <dgm:cxn modelId="{A4C88924-BACF-40CF-BDB9-F9578B39526F}" type="presParOf" srcId="{94EE9967-381A-4ED2-BBEC-EDAEE25D994A}" destId="{634CE062-E13D-4FB4-8DE2-76150083FCE5}" srcOrd="4" destOrd="0" presId="urn:microsoft.com/office/officeart/2005/8/layout/hList7"/>
    <dgm:cxn modelId="{7AB10597-028E-4BE5-8DCE-74E48D53BB5E}" type="presParOf" srcId="{634CE062-E13D-4FB4-8DE2-76150083FCE5}" destId="{53606143-FE0A-4704-9F6D-A9BD919DD457}" srcOrd="0" destOrd="0" presId="urn:microsoft.com/office/officeart/2005/8/layout/hList7"/>
    <dgm:cxn modelId="{BFBEC0DB-430D-4A28-B092-4415A4267174}" type="presParOf" srcId="{634CE062-E13D-4FB4-8DE2-76150083FCE5}" destId="{BE3B58FF-2C30-4742-A822-2BE181BD8FAF}" srcOrd="1" destOrd="0" presId="urn:microsoft.com/office/officeart/2005/8/layout/hList7"/>
    <dgm:cxn modelId="{135164B6-0BEE-4393-8131-B8CA16CEE0DF}" type="presParOf" srcId="{634CE062-E13D-4FB4-8DE2-76150083FCE5}" destId="{22B37F17-A973-4885-9F0B-2581B98F72C8}" srcOrd="2" destOrd="0" presId="urn:microsoft.com/office/officeart/2005/8/layout/hList7"/>
    <dgm:cxn modelId="{FC7C9A40-8834-431A-8880-9420F323B6D8}" type="presParOf" srcId="{634CE062-E13D-4FB4-8DE2-76150083FCE5}" destId="{369E147A-5536-42D0-8B65-1E155320BBF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8C966C-49DB-48EE-B6A2-350CC906214B}" type="doc">
      <dgm:prSet loTypeId="urn:microsoft.com/office/officeart/2005/8/layout/pList1" loCatId="picture" qsTypeId="urn:microsoft.com/office/officeart/2005/8/quickstyle/simple1" qsCatId="simple" csTypeId="urn:microsoft.com/office/officeart/2005/8/colors/colorful4" csCatId="colorful" phldr="1"/>
      <dgm:spPr/>
      <dgm:t>
        <a:bodyPr/>
        <a:lstStyle/>
        <a:p>
          <a:endParaRPr lang="en-US"/>
        </a:p>
      </dgm:t>
    </dgm:pt>
    <dgm:pt modelId="{8686D523-709A-4543-9F9B-37FF939A95C7}">
      <dgm:prSet phldrT="[Text]" custT="1"/>
      <dgm:spPr/>
      <dgm:t>
        <a:bodyPr/>
        <a:lstStyle/>
        <a:p>
          <a:r>
            <a:rPr lang="en-US" sz="1600" b="1">
              <a:solidFill>
                <a:schemeClr val="bg1"/>
              </a:solidFill>
            </a:rPr>
            <a:t>Modernizing the Existing Fleet</a:t>
          </a:r>
        </a:p>
      </dgm:t>
    </dgm:pt>
    <dgm:pt modelId="{3A690874-8C74-47D0-BA37-E22DD93F0239}" type="parTrans" cxnId="{3CD295B2-71E4-4729-A44F-48C631FE5441}">
      <dgm:prSet/>
      <dgm:spPr/>
      <dgm:t>
        <a:bodyPr/>
        <a:lstStyle/>
        <a:p>
          <a:endParaRPr lang="en-US" sz="3600"/>
        </a:p>
      </dgm:t>
    </dgm:pt>
    <dgm:pt modelId="{7B031A68-9FA3-42AC-BA8C-FF06CA1DFB59}" type="sibTrans" cxnId="{3CD295B2-71E4-4729-A44F-48C631FE5441}">
      <dgm:prSet/>
      <dgm:spPr/>
      <dgm:t>
        <a:bodyPr/>
        <a:lstStyle/>
        <a:p>
          <a:endParaRPr lang="en-US" sz="3600"/>
        </a:p>
      </dgm:t>
    </dgm:pt>
    <dgm:pt modelId="{B247AC0C-6791-4036-9F33-90BB0B74DC69}">
      <dgm:prSet phldrT="[Text]" custT="1"/>
      <dgm:spPr/>
      <dgm:t>
        <a:bodyPr/>
        <a:lstStyle/>
        <a:p>
          <a:pPr algn="ctr"/>
          <a:r>
            <a:rPr lang="en-US" sz="1600" b="1">
              <a:solidFill>
                <a:schemeClr val="bg1"/>
              </a:solidFill>
              <a:latin typeface="+mn-lt"/>
              <a:cs typeface="Arial" panose="020B0604020202020204" pitchFamily="34" charset="0"/>
            </a:rPr>
            <a:t>New Low-Impact Projects</a:t>
          </a:r>
          <a:endParaRPr lang="en-US" sz="1600" b="1">
            <a:solidFill>
              <a:schemeClr val="bg1"/>
            </a:solidFill>
          </a:endParaRPr>
        </a:p>
      </dgm:t>
    </dgm:pt>
    <dgm:pt modelId="{D3B33D28-0C82-466D-A65A-04FD5652FA01}" type="parTrans" cxnId="{8B67EAFD-6883-44BD-BFEF-BC093F2A9FB6}">
      <dgm:prSet/>
      <dgm:spPr/>
      <dgm:t>
        <a:bodyPr/>
        <a:lstStyle/>
        <a:p>
          <a:endParaRPr lang="en-US" sz="3600"/>
        </a:p>
      </dgm:t>
    </dgm:pt>
    <dgm:pt modelId="{653BA0B2-EDE6-4834-8355-4AD91ACC23DA}" type="sibTrans" cxnId="{8B67EAFD-6883-44BD-BFEF-BC093F2A9FB6}">
      <dgm:prSet/>
      <dgm:spPr/>
      <dgm:t>
        <a:bodyPr/>
        <a:lstStyle/>
        <a:p>
          <a:endParaRPr lang="en-US" sz="3600"/>
        </a:p>
      </dgm:t>
    </dgm:pt>
    <dgm:pt modelId="{BF223A7D-00C1-4F0C-BCB4-CF7BB8BF0821}">
      <dgm:prSet phldrT="[Text]" custT="1"/>
      <dgm:spPr/>
      <dgm:t>
        <a:bodyPr/>
        <a:lstStyle/>
        <a:p>
          <a:pPr algn="l"/>
          <a:endParaRPr lang="en-US" sz="1600" b="1">
            <a:solidFill>
              <a:schemeClr val="bg1"/>
            </a:solidFill>
            <a:latin typeface="+mn-lt"/>
          </a:endParaRPr>
        </a:p>
      </dgm:t>
    </dgm:pt>
    <dgm:pt modelId="{51DB5B5D-C6C4-4059-B91D-E818D21E2232}" type="parTrans" cxnId="{BC0D3235-2346-4CAB-AE17-AE1F1A439E79}">
      <dgm:prSet/>
      <dgm:spPr/>
      <dgm:t>
        <a:bodyPr/>
        <a:lstStyle/>
        <a:p>
          <a:endParaRPr lang="en-US" sz="3600"/>
        </a:p>
      </dgm:t>
    </dgm:pt>
    <dgm:pt modelId="{D9890AB8-C61D-44B3-98B3-875456673426}" type="sibTrans" cxnId="{BC0D3235-2346-4CAB-AE17-AE1F1A439E79}">
      <dgm:prSet/>
      <dgm:spPr/>
      <dgm:t>
        <a:bodyPr/>
        <a:lstStyle/>
        <a:p>
          <a:endParaRPr lang="en-US" sz="3600"/>
        </a:p>
      </dgm:t>
    </dgm:pt>
    <dgm:pt modelId="{045C94FD-EEAB-4AAA-846E-EEC769882F88}">
      <dgm:prSet phldrT="[Text]" custT="1"/>
      <dgm:spPr/>
      <dgm:t>
        <a:bodyPr/>
        <a:lstStyle/>
        <a:p>
          <a:endParaRPr lang="en-US" sz="1600" b="1">
            <a:solidFill>
              <a:schemeClr val="bg1"/>
            </a:solidFill>
          </a:endParaRPr>
        </a:p>
        <a:p>
          <a:r>
            <a:rPr lang="en-US" sz="1600" b="1">
              <a:solidFill>
                <a:schemeClr val="bg1"/>
              </a:solidFill>
            </a:rPr>
            <a:t>Ocean Thermal</a:t>
          </a:r>
        </a:p>
      </dgm:t>
    </dgm:pt>
    <dgm:pt modelId="{295BD2AB-37A1-4573-BB60-15D4F2AA3B12}" type="parTrans" cxnId="{2B23AE19-0CDA-4ABD-B69B-FFADB80D4C58}">
      <dgm:prSet/>
      <dgm:spPr/>
      <dgm:t>
        <a:bodyPr/>
        <a:lstStyle/>
        <a:p>
          <a:endParaRPr lang="en-US" sz="3600"/>
        </a:p>
      </dgm:t>
    </dgm:pt>
    <dgm:pt modelId="{3400E799-7EEA-4536-896F-DC6E4B170C4A}" type="sibTrans" cxnId="{2B23AE19-0CDA-4ABD-B69B-FFADB80D4C58}">
      <dgm:prSet/>
      <dgm:spPr/>
      <dgm:t>
        <a:bodyPr/>
        <a:lstStyle/>
        <a:p>
          <a:endParaRPr lang="en-US" sz="3600"/>
        </a:p>
      </dgm:t>
    </dgm:pt>
    <dgm:pt modelId="{25E915D4-575A-444B-81E1-7A266139C152}">
      <dgm:prSet phldrT="[Text]" custT="1"/>
      <dgm:spPr/>
      <dgm:t>
        <a:bodyPr/>
        <a:lstStyle/>
        <a:p>
          <a:r>
            <a:rPr lang="en-US" sz="1600" b="1">
              <a:solidFill>
                <a:schemeClr val="bg1"/>
              </a:solidFill>
            </a:rPr>
            <a:t>Pumped Storage Hydropower</a:t>
          </a:r>
        </a:p>
      </dgm:t>
    </dgm:pt>
    <dgm:pt modelId="{F7CCA5BB-6C56-431D-A462-3EB50C31498A}" type="parTrans" cxnId="{194674BC-62B4-4B65-AD34-998A9105F924}">
      <dgm:prSet/>
      <dgm:spPr/>
      <dgm:t>
        <a:bodyPr/>
        <a:lstStyle/>
        <a:p>
          <a:endParaRPr lang="en-US" sz="3600"/>
        </a:p>
      </dgm:t>
    </dgm:pt>
    <dgm:pt modelId="{E914C75B-0562-4036-8590-49855AA4012E}" type="sibTrans" cxnId="{194674BC-62B4-4B65-AD34-998A9105F924}">
      <dgm:prSet/>
      <dgm:spPr/>
      <dgm:t>
        <a:bodyPr/>
        <a:lstStyle/>
        <a:p>
          <a:endParaRPr lang="en-US" sz="3600"/>
        </a:p>
      </dgm:t>
    </dgm:pt>
    <dgm:pt modelId="{2A1AEFD9-179A-46ED-9FE7-9909188FA7B1}">
      <dgm:prSet phldrT="[Text]" custT="1"/>
      <dgm:spPr/>
      <dgm:t>
        <a:bodyPr/>
        <a:lstStyle/>
        <a:p>
          <a:pPr algn="ctr"/>
          <a:r>
            <a:rPr lang="en-US" sz="1600" b="1">
              <a:solidFill>
                <a:schemeClr val="bg1"/>
              </a:solidFill>
            </a:rPr>
            <a:t>Wave</a:t>
          </a:r>
        </a:p>
      </dgm:t>
    </dgm:pt>
    <dgm:pt modelId="{08880027-DFDF-4D0C-8304-04987EE9E231}" type="parTrans" cxnId="{24C07DA4-9BCF-4321-8DCA-B6EC9D9C9907}">
      <dgm:prSet/>
      <dgm:spPr/>
      <dgm:t>
        <a:bodyPr/>
        <a:lstStyle/>
        <a:p>
          <a:endParaRPr lang="en-US" sz="3600"/>
        </a:p>
      </dgm:t>
    </dgm:pt>
    <dgm:pt modelId="{07C128F1-1D1D-45DE-818B-1445EF3BC362}" type="sibTrans" cxnId="{24C07DA4-9BCF-4321-8DCA-B6EC9D9C9907}">
      <dgm:prSet/>
      <dgm:spPr/>
      <dgm:t>
        <a:bodyPr/>
        <a:lstStyle/>
        <a:p>
          <a:endParaRPr lang="en-US" sz="3600"/>
        </a:p>
      </dgm:t>
    </dgm:pt>
    <dgm:pt modelId="{F5878042-EE2F-4930-A5DC-E4C6593E80B3}">
      <dgm:prSet phldrT="[Text]" custT="1"/>
      <dgm:spPr/>
      <dgm:t>
        <a:bodyPr/>
        <a:lstStyle/>
        <a:p>
          <a:pPr algn="l"/>
          <a:endParaRPr lang="en-US" sz="1600" b="1">
            <a:solidFill>
              <a:schemeClr val="bg1"/>
            </a:solidFill>
          </a:endParaRPr>
        </a:p>
      </dgm:t>
    </dgm:pt>
    <dgm:pt modelId="{698517CB-C2B7-4632-9D1D-6DDC56186AB5}" type="parTrans" cxnId="{E6710A6D-361B-442E-8104-102A1FA995C5}">
      <dgm:prSet/>
      <dgm:spPr/>
      <dgm:t>
        <a:bodyPr/>
        <a:lstStyle/>
        <a:p>
          <a:endParaRPr lang="en-US" sz="3600"/>
        </a:p>
      </dgm:t>
    </dgm:pt>
    <dgm:pt modelId="{61AFE32D-897D-4F47-92E0-699016DAF565}" type="sibTrans" cxnId="{E6710A6D-361B-442E-8104-102A1FA995C5}">
      <dgm:prSet/>
      <dgm:spPr/>
      <dgm:t>
        <a:bodyPr/>
        <a:lstStyle/>
        <a:p>
          <a:endParaRPr lang="en-US" sz="3600"/>
        </a:p>
      </dgm:t>
    </dgm:pt>
    <dgm:pt modelId="{05CEB4FF-03DC-4A54-B7C4-ABBBB07832CE}">
      <dgm:prSet phldrT="[Text]" custT="1"/>
      <dgm:spPr/>
      <dgm:t>
        <a:bodyPr/>
        <a:lstStyle/>
        <a:p>
          <a:r>
            <a:rPr lang="en-US" sz="1600" b="1">
              <a:solidFill>
                <a:schemeClr val="bg1"/>
              </a:solidFill>
            </a:rPr>
            <a:t>Tidal, River and Ocean Current</a:t>
          </a:r>
        </a:p>
      </dgm:t>
    </dgm:pt>
    <dgm:pt modelId="{603BEF39-9008-4615-8BDE-D37FA1EF0C76}" type="parTrans" cxnId="{88AFC9B4-C743-4BB2-9AD4-7F2B5471A8A1}">
      <dgm:prSet/>
      <dgm:spPr/>
      <dgm:t>
        <a:bodyPr/>
        <a:lstStyle/>
        <a:p>
          <a:endParaRPr lang="en-US" sz="3600"/>
        </a:p>
      </dgm:t>
    </dgm:pt>
    <dgm:pt modelId="{B8DD0AC0-F4E0-4ECE-8975-66D4EFFD1A84}" type="sibTrans" cxnId="{88AFC9B4-C743-4BB2-9AD4-7F2B5471A8A1}">
      <dgm:prSet/>
      <dgm:spPr/>
      <dgm:t>
        <a:bodyPr/>
        <a:lstStyle/>
        <a:p>
          <a:endParaRPr lang="en-US" sz="3600"/>
        </a:p>
      </dgm:t>
    </dgm:pt>
    <dgm:pt modelId="{519EF2B2-97EC-45A6-B884-ECFF9A1FCE08}" type="pres">
      <dgm:prSet presAssocID="{B28C966C-49DB-48EE-B6A2-350CC906214B}" presName="Name0" presStyleCnt="0">
        <dgm:presLayoutVars>
          <dgm:dir/>
          <dgm:resizeHandles val="exact"/>
        </dgm:presLayoutVars>
      </dgm:prSet>
      <dgm:spPr/>
    </dgm:pt>
    <dgm:pt modelId="{9046D044-9E99-4268-BFD4-8F9A331B53DF}" type="pres">
      <dgm:prSet presAssocID="{8686D523-709A-4543-9F9B-37FF939A95C7}" presName="compNode" presStyleCnt="0"/>
      <dgm:spPr/>
    </dgm:pt>
    <dgm:pt modelId="{23C61D65-9F18-4063-8FC6-1D68C7769D5A}" type="pres">
      <dgm:prSet presAssocID="{8686D523-709A-4543-9F9B-37FF939A95C7}" presName="pictRect" presStyleLbl="node1" presStyleIdx="0" presStyleCnt="6" custScaleX="129733" custScaleY="145058" custLinFactNeighborX="16873" custLinFactNeighborY="37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pt>
    <dgm:pt modelId="{9F9CF695-EC80-4900-91AE-E25D04564E9D}" type="pres">
      <dgm:prSet presAssocID="{8686D523-709A-4543-9F9B-37FF939A95C7}" presName="textRect" presStyleLbl="revTx" presStyleIdx="0" presStyleCnt="6" custScaleX="169421" custLinFactNeighborX="15419" custLinFactNeighborY="44927">
        <dgm:presLayoutVars>
          <dgm:bulletEnabled val="1"/>
        </dgm:presLayoutVars>
      </dgm:prSet>
      <dgm:spPr/>
    </dgm:pt>
    <dgm:pt modelId="{86500203-D99E-4241-8E59-EB51206E1103}" type="pres">
      <dgm:prSet presAssocID="{7B031A68-9FA3-42AC-BA8C-FF06CA1DFB59}" presName="sibTrans" presStyleLbl="sibTrans2D1" presStyleIdx="0" presStyleCnt="0"/>
      <dgm:spPr/>
    </dgm:pt>
    <dgm:pt modelId="{9D309153-E4CF-452F-9BA8-E28A525105DA}" type="pres">
      <dgm:prSet presAssocID="{25E915D4-575A-444B-81E1-7A266139C152}" presName="compNode" presStyleCnt="0"/>
      <dgm:spPr/>
    </dgm:pt>
    <dgm:pt modelId="{A2C384EC-527D-45CD-84DD-9A3CDB0C9899}" type="pres">
      <dgm:prSet presAssocID="{25E915D4-575A-444B-81E1-7A266139C152}" presName="pictRect" presStyleLbl="node1" presStyleIdx="1" presStyleCnt="6" custScaleX="129733" custScaleY="145058" custLinFactNeighborX="-772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2CEDFCC9-86CE-4B0E-96AF-D8A72B66EF84}" type="pres">
      <dgm:prSet presAssocID="{25E915D4-575A-444B-81E1-7A266139C152}" presName="textRect" presStyleLbl="revTx" presStyleIdx="1" presStyleCnt="6" custScaleX="180520" custLinFactNeighborX="923" custLinFactNeighborY="44927">
        <dgm:presLayoutVars>
          <dgm:bulletEnabled val="1"/>
        </dgm:presLayoutVars>
      </dgm:prSet>
      <dgm:spPr/>
    </dgm:pt>
    <dgm:pt modelId="{89971282-6BE9-4960-B18F-27ED1D7C5662}" type="pres">
      <dgm:prSet presAssocID="{E914C75B-0562-4036-8590-49855AA4012E}" presName="sibTrans" presStyleLbl="sibTrans2D1" presStyleIdx="0" presStyleCnt="0"/>
      <dgm:spPr/>
    </dgm:pt>
    <dgm:pt modelId="{1501775F-4858-42AB-B67C-FBCE5709FCEE}" type="pres">
      <dgm:prSet presAssocID="{B247AC0C-6791-4036-9F33-90BB0B74DC69}" presName="compNode" presStyleCnt="0"/>
      <dgm:spPr/>
    </dgm:pt>
    <dgm:pt modelId="{F2BD1E9B-0744-4D72-AC2C-74E7C5E5335D}" type="pres">
      <dgm:prSet presAssocID="{B247AC0C-6791-4036-9F33-90BB0B74DC69}" presName="pictRect" presStyleLbl="node1" presStyleIdx="2" presStyleCnt="6" custScaleX="129733" custScaleY="145058" custLinFactNeighborX="-18052" custLinFactNeighborY="1235"/>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dgm:spPr>
    </dgm:pt>
    <dgm:pt modelId="{7BE03432-4CDD-4753-BCC2-6796EE26AE27}" type="pres">
      <dgm:prSet presAssocID="{B247AC0C-6791-4036-9F33-90BB0B74DC69}" presName="textRect" presStyleLbl="revTx" presStyleIdx="2" presStyleCnt="6" custScaleX="138427" custLinFactNeighborX="-16973" custLinFactNeighborY="40504">
        <dgm:presLayoutVars>
          <dgm:bulletEnabled val="1"/>
        </dgm:presLayoutVars>
      </dgm:prSet>
      <dgm:spPr/>
    </dgm:pt>
    <dgm:pt modelId="{913580BD-63AC-4205-872A-8D954016673E}" type="pres">
      <dgm:prSet presAssocID="{653BA0B2-EDE6-4834-8355-4AD91ACC23DA}" presName="sibTrans" presStyleLbl="sibTrans2D1" presStyleIdx="0" presStyleCnt="0"/>
      <dgm:spPr/>
    </dgm:pt>
    <dgm:pt modelId="{782EAA10-D952-407B-A9D6-8E3BA4BC74E6}" type="pres">
      <dgm:prSet presAssocID="{2A1AEFD9-179A-46ED-9FE7-9909188FA7B1}" presName="compNode" presStyleCnt="0"/>
      <dgm:spPr/>
    </dgm:pt>
    <dgm:pt modelId="{99D6E83A-90C0-4FCC-924A-E9E1B54D1037}" type="pres">
      <dgm:prSet presAssocID="{2A1AEFD9-179A-46ED-9FE7-9909188FA7B1}" presName="pictRect" presStyleLbl="node1" presStyleIdx="3" presStyleCnt="6" custScaleX="129733" custScaleY="145058" custLinFactNeighborX="18124" custLinFactNeighborY="7932"/>
      <dgm:spPr>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l="998"/>
          </a:stretch>
        </a:blipFill>
      </dgm:spPr>
    </dgm:pt>
    <dgm:pt modelId="{00F94B26-6054-44C5-B9C7-06D9325B1242}" type="pres">
      <dgm:prSet presAssocID="{2A1AEFD9-179A-46ED-9FE7-9909188FA7B1}" presName="textRect" presStyleLbl="revTx" presStyleIdx="3" presStyleCnt="6" custLinFactNeighborX="16016" custLinFactNeighborY="67731">
        <dgm:presLayoutVars>
          <dgm:bulletEnabled val="1"/>
        </dgm:presLayoutVars>
      </dgm:prSet>
      <dgm:spPr/>
    </dgm:pt>
    <dgm:pt modelId="{7C5C61B1-2912-4DD7-8A09-ACDA2A29BF39}" type="pres">
      <dgm:prSet presAssocID="{07C128F1-1D1D-45DE-818B-1445EF3BC362}" presName="sibTrans" presStyleLbl="sibTrans2D1" presStyleIdx="0" presStyleCnt="0"/>
      <dgm:spPr/>
    </dgm:pt>
    <dgm:pt modelId="{288D267F-6D75-45D8-9DD9-CDB27CD8090C}" type="pres">
      <dgm:prSet presAssocID="{05CEB4FF-03DC-4A54-B7C4-ABBBB07832CE}" presName="compNode" presStyleCnt="0"/>
      <dgm:spPr/>
    </dgm:pt>
    <dgm:pt modelId="{B33232D5-E140-4066-934D-326B0D5BC5B2}" type="pres">
      <dgm:prSet presAssocID="{05CEB4FF-03DC-4A54-B7C4-ABBBB07832CE}" presName="pictRect" presStyleLbl="node1" presStyleIdx="4" presStyleCnt="6" custScaleX="129733" custScaleY="145058" custLinFactNeighborX="16431" custLinFactNeighborY="7932"/>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dgm:spPr>
    </dgm:pt>
    <dgm:pt modelId="{F9016A7D-C074-4908-BF8A-EDA30990832F}" type="pres">
      <dgm:prSet presAssocID="{05CEB4FF-03DC-4A54-B7C4-ABBBB07832CE}" presName="textRect" presStyleLbl="revTx" presStyleIdx="4" presStyleCnt="6" custScaleX="170596" custLinFactNeighborX="21371" custLinFactNeighborY="69104">
        <dgm:presLayoutVars>
          <dgm:bulletEnabled val="1"/>
        </dgm:presLayoutVars>
      </dgm:prSet>
      <dgm:spPr/>
    </dgm:pt>
    <dgm:pt modelId="{76DDC2D5-E7FF-4BB4-9F68-78ACE6B8FA85}" type="pres">
      <dgm:prSet presAssocID="{B8DD0AC0-F4E0-4ECE-8975-66D4EFFD1A84}" presName="sibTrans" presStyleLbl="sibTrans2D1" presStyleIdx="0" presStyleCnt="0"/>
      <dgm:spPr/>
    </dgm:pt>
    <dgm:pt modelId="{321916C9-6AFB-4A27-B876-1B88B6CD4695}" type="pres">
      <dgm:prSet presAssocID="{045C94FD-EEAB-4AAA-846E-EEC769882F88}" presName="compNode" presStyleCnt="0"/>
      <dgm:spPr/>
    </dgm:pt>
    <dgm:pt modelId="{CEDEBD5D-F08A-4852-835C-3F8612465FE5}" type="pres">
      <dgm:prSet presAssocID="{045C94FD-EEAB-4AAA-846E-EEC769882F88}" presName="pictRect" presStyleLbl="node1" presStyleIdx="5" presStyleCnt="6" custScaleX="129733" custScaleY="145058" custLinFactNeighborX="5790" custLinFactNeighborY="7932"/>
      <dgm:spPr>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dgm:spPr>
    </dgm:pt>
    <dgm:pt modelId="{A12410CD-9F42-42D9-BB47-7839D7030636}" type="pres">
      <dgm:prSet presAssocID="{045C94FD-EEAB-4AAA-846E-EEC769882F88}" presName="textRect" presStyleLbl="revTx" presStyleIdx="5" presStyleCnt="6" custScaleX="150424" custLinFactNeighborX="5818" custLinFactNeighborY="23918">
        <dgm:presLayoutVars>
          <dgm:bulletEnabled val="1"/>
        </dgm:presLayoutVars>
      </dgm:prSet>
      <dgm:spPr/>
    </dgm:pt>
  </dgm:ptLst>
  <dgm:cxnLst>
    <dgm:cxn modelId="{9C64BA0D-2CD1-4DB7-822F-F046F2EA6278}" type="presOf" srcId="{E914C75B-0562-4036-8590-49855AA4012E}" destId="{89971282-6BE9-4960-B18F-27ED1D7C5662}" srcOrd="0" destOrd="0" presId="urn:microsoft.com/office/officeart/2005/8/layout/pList1"/>
    <dgm:cxn modelId="{2B23AE19-0CDA-4ABD-B69B-FFADB80D4C58}" srcId="{B28C966C-49DB-48EE-B6A2-350CC906214B}" destId="{045C94FD-EEAB-4AAA-846E-EEC769882F88}" srcOrd="5" destOrd="0" parTransId="{295BD2AB-37A1-4573-BB60-15D4F2AA3B12}" sibTransId="{3400E799-7EEA-4536-896F-DC6E4B170C4A}"/>
    <dgm:cxn modelId="{A5177529-9C27-49BF-B60C-DBAB5B445161}" type="presOf" srcId="{25E915D4-575A-444B-81E1-7A266139C152}" destId="{2CEDFCC9-86CE-4B0E-96AF-D8A72B66EF84}" srcOrd="0" destOrd="0" presId="urn:microsoft.com/office/officeart/2005/8/layout/pList1"/>
    <dgm:cxn modelId="{A0070033-272A-4DA7-ABF5-DC7A504EE762}" type="presOf" srcId="{B28C966C-49DB-48EE-B6A2-350CC906214B}" destId="{519EF2B2-97EC-45A6-B884-ECFF9A1FCE08}" srcOrd="0" destOrd="0" presId="urn:microsoft.com/office/officeart/2005/8/layout/pList1"/>
    <dgm:cxn modelId="{BC0D3235-2346-4CAB-AE17-AE1F1A439E79}" srcId="{B247AC0C-6791-4036-9F33-90BB0B74DC69}" destId="{BF223A7D-00C1-4F0C-BCB4-CF7BB8BF0821}" srcOrd="0" destOrd="0" parTransId="{51DB5B5D-C6C4-4059-B91D-E818D21E2232}" sibTransId="{D9890AB8-C61D-44B3-98B3-875456673426}"/>
    <dgm:cxn modelId="{7FB8F537-A1B5-4F55-A617-F43B8348579E}" type="presOf" srcId="{8686D523-709A-4543-9F9B-37FF939A95C7}" destId="{9F9CF695-EC80-4900-91AE-E25D04564E9D}" srcOrd="0" destOrd="0" presId="urn:microsoft.com/office/officeart/2005/8/layout/pList1"/>
    <dgm:cxn modelId="{7021703B-6D1C-4C97-8369-674B6D510819}" type="presOf" srcId="{653BA0B2-EDE6-4834-8355-4AD91ACC23DA}" destId="{913580BD-63AC-4205-872A-8D954016673E}" srcOrd="0" destOrd="0" presId="urn:microsoft.com/office/officeart/2005/8/layout/pList1"/>
    <dgm:cxn modelId="{B9979C40-B610-4443-BF82-2FF1047239F1}" type="presOf" srcId="{045C94FD-EEAB-4AAA-846E-EEC769882F88}" destId="{A12410CD-9F42-42D9-BB47-7839D7030636}" srcOrd="0" destOrd="0" presId="urn:microsoft.com/office/officeart/2005/8/layout/pList1"/>
    <dgm:cxn modelId="{E6710A6D-361B-442E-8104-102A1FA995C5}" srcId="{2A1AEFD9-179A-46ED-9FE7-9909188FA7B1}" destId="{F5878042-EE2F-4930-A5DC-E4C6593E80B3}" srcOrd="0" destOrd="0" parTransId="{698517CB-C2B7-4632-9D1D-6DDC56186AB5}" sibTransId="{61AFE32D-897D-4F47-92E0-699016DAF565}"/>
    <dgm:cxn modelId="{AE4F956D-E31D-4810-8806-C3BAC81E9BD3}" type="presOf" srcId="{B247AC0C-6791-4036-9F33-90BB0B74DC69}" destId="{7BE03432-4CDD-4753-BCC2-6796EE26AE27}" srcOrd="0" destOrd="0" presId="urn:microsoft.com/office/officeart/2005/8/layout/pList1"/>
    <dgm:cxn modelId="{7561456E-9B4D-4E51-98F6-57AA626F5C24}" type="presOf" srcId="{BF223A7D-00C1-4F0C-BCB4-CF7BB8BF0821}" destId="{7BE03432-4CDD-4753-BCC2-6796EE26AE27}" srcOrd="0" destOrd="1" presId="urn:microsoft.com/office/officeart/2005/8/layout/pList1"/>
    <dgm:cxn modelId="{D2452054-52D8-4D78-8309-442DFB06DEDE}" type="presOf" srcId="{2A1AEFD9-179A-46ED-9FE7-9909188FA7B1}" destId="{00F94B26-6054-44C5-B9C7-06D9325B1242}" srcOrd="0" destOrd="0" presId="urn:microsoft.com/office/officeart/2005/8/layout/pList1"/>
    <dgm:cxn modelId="{566CAA54-E9EC-48EF-BDEF-79FA8811E7AD}" type="presOf" srcId="{05CEB4FF-03DC-4A54-B7C4-ABBBB07832CE}" destId="{F9016A7D-C074-4908-BF8A-EDA30990832F}" srcOrd="0" destOrd="0" presId="urn:microsoft.com/office/officeart/2005/8/layout/pList1"/>
    <dgm:cxn modelId="{F150CE8C-749F-4506-97EC-DA96792E4A1E}" type="presOf" srcId="{F5878042-EE2F-4930-A5DC-E4C6593E80B3}" destId="{00F94B26-6054-44C5-B9C7-06D9325B1242}" srcOrd="0" destOrd="1" presId="urn:microsoft.com/office/officeart/2005/8/layout/pList1"/>
    <dgm:cxn modelId="{24C07DA4-9BCF-4321-8DCA-B6EC9D9C9907}" srcId="{B28C966C-49DB-48EE-B6A2-350CC906214B}" destId="{2A1AEFD9-179A-46ED-9FE7-9909188FA7B1}" srcOrd="3" destOrd="0" parTransId="{08880027-DFDF-4D0C-8304-04987EE9E231}" sibTransId="{07C128F1-1D1D-45DE-818B-1445EF3BC362}"/>
    <dgm:cxn modelId="{225ACCAB-7831-4C86-923F-E1F3316C7A7A}" type="presOf" srcId="{7B031A68-9FA3-42AC-BA8C-FF06CA1DFB59}" destId="{86500203-D99E-4241-8E59-EB51206E1103}" srcOrd="0" destOrd="0" presId="urn:microsoft.com/office/officeart/2005/8/layout/pList1"/>
    <dgm:cxn modelId="{3CD295B2-71E4-4729-A44F-48C631FE5441}" srcId="{B28C966C-49DB-48EE-B6A2-350CC906214B}" destId="{8686D523-709A-4543-9F9B-37FF939A95C7}" srcOrd="0" destOrd="0" parTransId="{3A690874-8C74-47D0-BA37-E22DD93F0239}" sibTransId="{7B031A68-9FA3-42AC-BA8C-FF06CA1DFB59}"/>
    <dgm:cxn modelId="{88AFC9B4-C743-4BB2-9AD4-7F2B5471A8A1}" srcId="{B28C966C-49DB-48EE-B6A2-350CC906214B}" destId="{05CEB4FF-03DC-4A54-B7C4-ABBBB07832CE}" srcOrd="4" destOrd="0" parTransId="{603BEF39-9008-4615-8BDE-D37FA1EF0C76}" sibTransId="{B8DD0AC0-F4E0-4ECE-8975-66D4EFFD1A84}"/>
    <dgm:cxn modelId="{194674BC-62B4-4B65-AD34-998A9105F924}" srcId="{B28C966C-49DB-48EE-B6A2-350CC906214B}" destId="{25E915D4-575A-444B-81E1-7A266139C152}" srcOrd="1" destOrd="0" parTransId="{F7CCA5BB-6C56-431D-A462-3EB50C31498A}" sibTransId="{E914C75B-0562-4036-8590-49855AA4012E}"/>
    <dgm:cxn modelId="{E1ADD0C2-6AB3-4EBC-A62A-0DBFA23255C7}" type="presOf" srcId="{B8DD0AC0-F4E0-4ECE-8975-66D4EFFD1A84}" destId="{76DDC2D5-E7FF-4BB4-9F68-78ACE6B8FA85}" srcOrd="0" destOrd="0" presId="urn:microsoft.com/office/officeart/2005/8/layout/pList1"/>
    <dgm:cxn modelId="{C34638D7-DAB6-4239-9D3E-73BC309A3241}" type="presOf" srcId="{07C128F1-1D1D-45DE-818B-1445EF3BC362}" destId="{7C5C61B1-2912-4DD7-8A09-ACDA2A29BF39}" srcOrd="0" destOrd="0" presId="urn:microsoft.com/office/officeart/2005/8/layout/pList1"/>
    <dgm:cxn modelId="{8B67EAFD-6883-44BD-BFEF-BC093F2A9FB6}" srcId="{B28C966C-49DB-48EE-B6A2-350CC906214B}" destId="{B247AC0C-6791-4036-9F33-90BB0B74DC69}" srcOrd="2" destOrd="0" parTransId="{D3B33D28-0C82-466D-A65A-04FD5652FA01}" sibTransId="{653BA0B2-EDE6-4834-8355-4AD91ACC23DA}"/>
    <dgm:cxn modelId="{CFF74806-D21A-4F6D-98AC-A90DAB8F588B}" type="presParOf" srcId="{519EF2B2-97EC-45A6-B884-ECFF9A1FCE08}" destId="{9046D044-9E99-4268-BFD4-8F9A331B53DF}" srcOrd="0" destOrd="0" presId="urn:microsoft.com/office/officeart/2005/8/layout/pList1"/>
    <dgm:cxn modelId="{8B81F2EA-22CB-4847-BFAE-2AE02F5B6D4A}" type="presParOf" srcId="{9046D044-9E99-4268-BFD4-8F9A331B53DF}" destId="{23C61D65-9F18-4063-8FC6-1D68C7769D5A}" srcOrd="0" destOrd="0" presId="urn:microsoft.com/office/officeart/2005/8/layout/pList1"/>
    <dgm:cxn modelId="{4A1DC515-C68D-4588-9F57-90589B3A535B}" type="presParOf" srcId="{9046D044-9E99-4268-BFD4-8F9A331B53DF}" destId="{9F9CF695-EC80-4900-91AE-E25D04564E9D}" srcOrd="1" destOrd="0" presId="urn:microsoft.com/office/officeart/2005/8/layout/pList1"/>
    <dgm:cxn modelId="{FBBFADCA-80A6-4434-84F8-E0EB74BDDAC5}" type="presParOf" srcId="{519EF2B2-97EC-45A6-B884-ECFF9A1FCE08}" destId="{86500203-D99E-4241-8E59-EB51206E1103}" srcOrd="1" destOrd="0" presId="urn:microsoft.com/office/officeart/2005/8/layout/pList1"/>
    <dgm:cxn modelId="{0D2811C7-F35C-4DB2-A31B-3B2293667279}" type="presParOf" srcId="{519EF2B2-97EC-45A6-B884-ECFF9A1FCE08}" destId="{9D309153-E4CF-452F-9BA8-E28A525105DA}" srcOrd="2" destOrd="0" presId="urn:microsoft.com/office/officeart/2005/8/layout/pList1"/>
    <dgm:cxn modelId="{45B66AA6-76EC-4DCF-87B9-D39363F45DD2}" type="presParOf" srcId="{9D309153-E4CF-452F-9BA8-E28A525105DA}" destId="{A2C384EC-527D-45CD-84DD-9A3CDB0C9899}" srcOrd="0" destOrd="0" presId="urn:microsoft.com/office/officeart/2005/8/layout/pList1"/>
    <dgm:cxn modelId="{53CC55BE-3DDA-4A57-BB30-1DB11896E8AE}" type="presParOf" srcId="{9D309153-E4CF-452F-9BA8-E28A525105DA}" destId="{2CEDFCC9-86CE-4B0E-96AF-D8A72B66EF84}" srcOrd="1" destOrd="0" presId="urn:microsoft.com/office/officeart/2005/8/layout/pList1"/>
    <dgm:cxn modelId="{78C38D31-DB13-4CEF-8467-3FFF1DCD9A18}" type="presParOf" srcId="{519EF2B2-97EC-45A6-B884-ECFF9A1FCE08}" destId="{89971282-6BE9-4960-B18F-27ED1D7C5662}" srcOrd="3" destOrd="0" presId="urn:microsoft.com/office/officeart/2005/8/layout/pList1"/>
    <dgm:cxn modelId="{F5D2FE32-3312-43EB-B92B-389CD2CBAAD7}" type="presParOf" srcId="{519EF2B2-97EC-45A6-B884-ECFF9A1FCE08}" destId="{1501775F-4858-42AB-B67C-FBCE5709FCEE}" srcOrd="4" destOrd="0" presId="urn:microsoft.com/office/officeart/2005/8/layout/pList1"/>
    <dgm:cxn modelId="{559E7377-A543-49FB-9979-D3FA5905482A}" type="presParOf" srcId="{1501775F-4858-42AB-B67C-FBCE5709FCEE}" destId="{F2BD1E9B-0744-4D72-AC2C-74E7C5E5335D}" srcOrd="0" destOrd="0" presId="urn:microsoft.com/office/officeart/2005/8/layout/pList1"/>
    <dgm:cxn modelId="{46995307-7303-4876-8104-03C52B0EAAE5}" type="presParOf" srcId="{1501775F-4858-42AB-B67C-FBCE5709FCEE}" destId="{7BE03432-4CDD-4753-BCC2-6796EE26AE27}" srcOrd="1" destOrd="0" presId="urn:microsoft.com/office/officeart/2005/8/layout/pList1"/>
    <dgm:cxn modelId="{7678EE4A-E707-4C63-BF92-EF587013C79A}" type="presParOf" srcId="{519EF2B2-97EC-45A6-B884-ECFF9A1FCE08}" destId="{913580BD-63AC-4205-872A-8D954016673E}" srcOrd="5" destOrd="0" presId="urn:microsoft.com/office/officeart/2005/8/layout/pList1"/>
    <dgm:cxn modelId="{15EEE5FE-060E-496D-8CB6-6667744AF7D9}" type="presParOf" srcId="{519EF2B2-97EC-45A6-B884-ECFF9A1FCE08}" destId="{782EAA10-D952-407B-A9D6-8E3BA4BC74E6}" srcOrd="6" destOrd="0" presId="urn:microsoft.com/office/officeart/2005/8/layout/pList1"/>
    <dgm:cxn modelId="{F5D064AA-1B54-42BA-9E9F-63A6F7910461}" type="presParOf" srcId="{782EAA10-D952-407B-A9D6-8E3BA4BC74E6}" destId="{99D6E83A-90C0-4FCC-924A-E9E1B54D1037}" srcOrd="0" destOrd="0" presId="urn:microsoft.com/office/officeart/2005/8/layout/pList1"/>
    <dgm:cxn modelId="{209D02C8-CB36-4E8B-A57A-DF6BF48E9894}" type="presParOf" srcId="{782EAA10-D952-407B-A9D6-8E3BA4BC74E6}" destId="{00F94B26-6054-44C5-B9C7-06D9325B1242}" srcOrd="1" destOrd="0" presId="urn:microsoft.com/office/officeart/2005/8/layout/pList1"/>
    <dgm:cxn modelId="{BCA86829-72B3-42AE-93B2-695F2DCD6790}" type="presParOf" srcId="{519EF2B2-97EC-45A6-B884-ECFF9A1FCE08}" destId="{7C5C61B1-2912-4DD7-8A09-ACDA2A29BF39}" srcOrd="7" destOrd="0" presId="urn:microsoft.com/office/officeart/2005/8/layout/pList1"/>
    <dgm:cxn modelId="{18871953-E063-4B43-87C1-BB227C43C32A}" type="presParOf" srcId="{519EF2B2-97EC-45A6-B884-ECFF9A1FCE08}" destId="{288D267F-6D75-45D8-9DD9-CDB27CD8090C}" srcOrd="8" destOrd="0" presId="urn:microsoft.com/office/officeart/2005/8/layout/pList1"/>
    <dgm:cxn modelId="{AC1BDD51-0E1F-4CA9-B79E-741A3F530D4C}" type="presParOf" srcId="{288D267F-6D75-45D8-9DD9-CDB27CD8090C}" destId="{B33232D5-E140-4066-934D-326B0D5BC5B2}" srcOrd="0" destOrd="0" presId="urn:microsoft.com/office/officeart/2005/8/layout/pList1"/>
    <dgm:cxn modelId="{305FDFBB-A8CB-44F9-9ED4-1FF2A88A8AD4}" type="presParOf" srcId="{288D267F-6D75-45D8-9DD9-CDB27CD8090C}" destId="{F9016A7D-C074-4908-BF8A-EDA30990832F}" srcOrd="1" destOrd="0" presId="urn:microsoft.com/office/officeart/2005/8/layout/pList1"/>
    <dgm:cxn modelId="{822E33E2-9E9B-4080-963C-54A92B97FD02}" type="presParOf" srcId="{519EF2B2-97EC-45A6-B884-ECFF9A1FCE08}" destId="{76DDC2D5-E7FF-4BB4-9F68-78ACE6B8FA85}" srcOrd="9" destOrd="0" presId="urn:microsoft.com/office/officeart/2005/8/layout/pList1"/>
    <dgm:cxn modelId="{BB123CB3-B260-4024-86A2-88A602D7A4FD}" type="presParOf" srcId="{519EF2B2-97EC-45A6-B884-ECFF9A1FCE08}" destId="{321916C9-6AFB-4A27-B876-1B88B6CD4695}" srcOrd="10" destOrd="0" presId="urn:microsoft.com/office/officeart/2005/8/layout/pList1"/>
    <dgm:cxn modelId="{87315849-DC9B-4B94-8884-AF2A1D131BA8}" type="presParOf" srcId="{321916C9-6AFB-4A27-B876-1B88B6CD4695}" destId="{CEDEBD5D-F08A-4852-835C-3F8612465FE5}" srcOrd="0" destOrd="0" presId="urn:microsoft.com/office/officeart/2005/8/layout/pList1"/>
    <dgm:cxn modelId="{53BD5466-1B7C-4FBB-B095-ABF8063C1775}" type="presParOf" srcId="{321916C9-6AFB-4A27-B876-1B88B6CD4695}" destId="{A12410CD-9F42-42D9-BB47-7839D703063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C302E4-B760-4A19-9DB5-A81810B15C9C}" type="doc">
      <dgm:prSet loTypeId="urn:microsoft.com/office/officeart/2005/8/layout/hList7" loCatId="process" qsTypeId="urn:microsoft.com/office/officeart/2005/8/quickstyle/simple1" qsCatId="simple" csTypeId="urn:microsoft.com/office/officeart/2005/8/colors/accent1_3" csCatId="accent1" phldr="1"/>
      <dgm:spPr/>
    </dgm:pt>
    <dgm:pt modelId="{E4B366A2-4D19-4567-8564-BF447FA35592}">
      <dgm:prSet phldrT="[Text]" custT="1"/>
      <dgm:spPr/>
      <dgm:t>
        <a:bodyPr/>
        <a:lstStyle/>
        <a:p>
          <a:r>
            <a:rPr lang="en-US" sz="2800" b="1"/>
            <a:t>Kilowatts:</a:t>
          </a:r>
          <a:r>
            <a:rPr lang="en-US" sz="2000" b="1"/>
            <a:t>             </a:t>
          </a:r>
          <a:r>
            <a:rPr lang="en-US" sz="2000" b="0"/>
            <a:t>develop deployable systems to </a:t>
          </a:r>
          <a:r>
            <a:rPr lang="en-US" sz="2000"/>
            <a:t>provide clean water, power aquaculture, and powering remote communities</a:t>
          </a:r>
        </a:p>
      </dgm:t>
    </dgm:pt>
    <dgm:pt modelId="{99047CCB-D066-4689-A30D-A6FDE9AC15FB}" type="parTrans" cxnId="{7942439F-A72E-4F27-9113-AC13FBFD9A34}">
      <dgm:prSet/>
      <dgm:spPr/>
      <dgm:t>
        <a:bodyPr/>
        <a:lstStyle/>
        <a:p>
          <a:endParaRPr lang="en-US"/>
        </a:p>
      </dgm:t>
    </dgm:pt>
    <dgm:pt modelId="{BE3F7FC9-3725-4616-ADD5-BEA2768E0688}" type="sibTrans" cxnId="{7942439F-A72E-4F27-9113-AC13FBFD9A34}">
      <dgm:prSet/>
      <dgm:spPr/>
      <dgm:t>
        <a:bodyPr/>
        <a:lstStyle/>
        <a:p>
          <a:endParaRPr lang="en-US"/>
        </a:p>
      </dgm:t>
    </dgm:pt>
    <dgm:pt modelId="{FD0B684F-97E8-48AB-9CF0-674DFBA4BB2A}">
      <dgm:prSet phldrT="[Text]" custT="1"/>
      <dgm:spPr/>
      <dgm:t>
        <a:bodyPr/>
        <a:lstStyle/>
        <a:p>
          <a:r>
            <a:rPr lang="en-US" sz="2800" b="1"/>
            <a:t>Megawatts:</a:t>
          </a:r>
          <a:r>
            <a:rPr lang="en-US" sz="2000" b="1"/>
            <a:t>           </a:t>
          </a:r>
          <a:r>
            <a:rPr lang="en-US" sz="2000" b="0"/>
            <a:t>deploy and demonstrate water powered systems for </a:t>
          </a:r>
          <a:r>
            <a:rPr lang="en-US" sz="2000"/>
            <a:t>local grids, remote communities, powering dams and agriculture</a:t>
          </a:r>
        </a:p>
      </dgm:t>
    </dgm:pt>
    <dgm:pt modelId="{2352C3D2-89B6-461B-B008-80242372CFCF}" type="parTrans" cxnId="{583458B8-A2A4-4CB1-B6BF-15ECFEF1FF4C}">
      <dgm:prSet/>
      <dgm:spPr/>
      <dgm:t>
        <a:bodyPr/>
        <a:lstStyle/>
        <a:p>
          <a:endParaRPr lang="en-US"/>
        </a:p>
      </dgm:t>
    </dgm:pt>
    <dgm:pt modelId="{B9DE82BB-EC53-4327-8A8A-1E394D278F3E}" type="sibTrans" cxnId="{583458B8-A2A4-4CB1-B6BF-15ECFEF1FF4C}">
      <dgm:prSet/>
      <dgm:spPr/>
      <dgm:t>
        <a:bodyPr/>
        <a:lstStyle/>
        <a:p>
          <a:endParaRPr lang="en-US"/>
        </a:p>
      </dgm:t>
    </dgm:pt>
    <dgm:pt modelId="{2642AB8F-A5DF-48A4-820D-6C07A4669A1C}">
      <dgm:prSet phldrT="[Text]" custT="1"/>
      <dgm:spPr/>
      <dgm:t>
        <a:bodyPr/>
        <a:lstStyle/>
        <a:p>
          <a:r>
            <a:rPr lang="en-US" sz="2800" b="1"/>
            <a:t>Gigawatts:</a:t>
          </a:r>
          <a:r>
            <a:rPr lang="en-US" sz="2000"/>
            <a:t>             deploy and demonstrate seasonal storage, enhance hydro grid flexibility, demonstrate new water power systems</a:t>
          </a:r>
        </a:p>
      </dgm:t>
    </dgm:pt>
    <dgm:pt modelId="{946BB0C3-54F1-48AA-8369-7935B407E09C}" type="parTrans" cxnId="{19B78E40-114A-4BFC-A8D3-8EC173499333}">
      <dgm:prSet/>
      <dgm:spPr/>
      <dgm:t>
        <a:bodyPr/>
        <a:lstStyle/>
        <a:p>
          <a:endParaRPr lang="en-US"/>
        </a:p>
      </dgm:t>
    </dgm:pt>
    <dgm:pt modelId="{2CA15905-D906-4F03-8999-CE0857A67F7F}" type="sibTrans" cxnId="{19B78E40-114A-4BFC-A8D3-8EC173499333}">
      <dgm:prSet/>
      <dgm:spPr/>
      <dgm:t>
        <a:bodyPr/>
        <a:lstStyle/>
        <a:p>
          <a:endParaRPr lang="en-US"/>
        </a:p>
      </dgm:t>
    </dgm:pt>
    <dgm:pt modelId="{41EFDA0A-1F84-4592-A5C9-991C90BF22BB}">
      <dgm:prSet phldrT="[Text]" custT="1"/>
      <dgm:spPr/>
      <dgm:t>
        <a:bodyPr/>
        <a:lstStyle/>
        <a:p>
          <a:r>
            <a:rPr lang="en-US" sz="2800" b="1"/>
            <a:t>Watts:</a:t>
          </a:r>
          <a:r>
            <a:rPr lang="en-US" sz="2000" b="1"/>
            <a:t>                    </a:t>
          </a:r>
          <a:r>
            <a:rPr lang="en-US" sz="2000" b="0"/>
            <a:t>enable a persistent power source to understand the ocean, by powering observing buoys, monitoring for the environment              </a:t>
          </a:r>
        </a:p>
      </dgm:t>
    </dgm:pt>
    <dgm:pt modelId="{15B75D32-A487-46D5-9D98-4088F14A113F}" type="sibTrans" cxnId="{18D0A3BE-EC8B-4B34-B977-4C1B2064B98F}">
      <dgm:prSet/>
      <dgm:spPr/>
      <dgm:t>
        <a:bodyPr/>
        <a:lstStyle/>
        <a:p>
          <a:endParaRPr lang="en-US"/>
        </a:p>
      </dgm:t>
    </dgm:pt>
    <dgm:pt modelId="{C844002C-DDEB-4DC5-8299-576886A62294}" type="parTrans" cxnId="{18D0A3BE-EC8B-4B34-B977-4C1B2064B98F}">
      <dgm:prSet/>
      <dgm:spPr/>
      <dgm:t>
        <a:bodyPr/>
        <a:lstStyle/>
        <a:p>
          <a:endParaRPr lang="en-US"/>
        </a:p>
      </dgm:t>
    </dgm:pt>
    <dgm:pt modelId="{C96B08E7-1B29-41A3-B225-DF08F78CA464}" type="pres">
      <dgm:prSet presAssocID="{0EC302E4-B760-4A19-9DB5-A81810B15C9C}" presName="Name0" presStyleCnt="0">
        <dgm:presLayoutVars>
          <dgm:dir/>
          <dgm:resizeHandles val="exact"/>
        </dgm:presLayoutVars>
      </dgm:prSet>
      <dgm:spPr/>
    </dgm:pt>
    <dgm:pt modelId="{71538C49-8AF4-4403-81A4-75252DD86806}" type="pres">
      <dgm:prSet presAssocID="{0EC302E4-B760-4A19-9DB5-A81810B15C9C}" presName="fgShape" presStyleLbl="fgShp" presStyleIdx="0" presStyleCnt="1" custScaleX="101658" custScaleY="149965" custLinFactNeighborX="2" custLinFactNeighborY="5686"/>
      <dgm:spPr/>
    </dgm:pt>
    <dgm:pt modelId="{BBCD0E30-0778-479A-9103-732A7004BD93}" type="pres">
      <dgm:prSet presAssocID="{0EC302E4-B760-4A19-9DB5-A81810B15C9C}" presName="linComp" presStyleCnt="0"/>
      <dgm:spPr/>
    </dgm:pt>
    <dgm:pt modelId="{B96FC63D-2FD7-464F-A2B8-0AB0D16CC16A}" type="pres">
      <dgm:prSet presAssocID="{41EFDA0A-1F84-4592-A5C9-991C90BF22BB}" presName="compNode" presStyleCnt="0"/>
      <dgm:spPr/>
    </dgm:pt>
    <dgm:pt modelId="{7D7FAE93-264F-439C-BCB4-15DBC3F3BD25}" type="pres">
      <dgm:prSet presAssocID="{41EFDA0A-1F84-4592-A5C9-991C90BF22BB}" presName="bkgdShape" presStyleLbl="node1" presStyleIdx="0" presStyleCnt="4" custLinFactNeighborY="-205"/>
      <dgm:spPr/>
    </dgm:pt>
    <dgm:pt modelId="{9034ED03-9B46-45A7-BE4C-225597179DE6}" type="pres">
      <dgm:prSet presAssocID="{41EFDA0A-1F84-4592-A5C9-991C90BF22BB}" presName="nodeTx" presStyleLbl="node1" presStyleIdx="0" presStyleCnt="4">
        <dgm:presLayoutVars>
          <dgm:bulletEnabled val="1"/>
        </dgm:presLayoutVars>
      </dgm:prSet>
      <dgm:spPr/>
    </dgm:pt>
    <dgm:pt modelId="{9C310A0F-65A0-4E2F-A8F9-12A41BEAE2C8}" type="pres">
      <dgm:prSet presAssocID="{41EFDA0A-1F84-4592-A5C9-991C90BF22BB}" presName="invisiNode" presStyleLbl="node1" presStyleIdx="0" presStyleCnt="4"/>
      <dgm:spPr/>
    </dgm:pt>
    <dgm:pt modelId="{54E6F369-E54F-46F4-B528-F88D2ADE3459}" type="pres">
      <dgm:prSet presAssocID="{41EFDA0A-1F84-4592-A5C9-991C90BF22BB}" presName="imagNode" presStyleLbl="fg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E4F01EF-32D8-4F94-9134-35627E395397}" type="pres">
      <dgm:prSet presAssocID="{15B75D32-A487-46D5-9D98-4088F14A113F}" presName="sibTrans" presStyleLbl="sibTrans2D1" presStyleIdx="0" presStyleCnt="0"/>
      <dgm:spPr/>
    </dgm:pt>
    <dgm:pt modelId="{D68049D8-8A9D-4641-AD6B-FE1F77136A01}" type="pres">
      <dgm:prSet presAssocID="{E4B366A2-4D19-4567-8564-BF447FA35592}" presName="compNode" presStyleCnt="0"/>
      <dgm:spPr/>
    </dgm:pt>
    <dgm:pt modelId="{4182D3D9-490B-4652-8C3E-C17F55C72BC9}" type="pres">
      <dgm:prSet presAssocID="{E4B366A2-4D19-4567-8564-BF447FA35592}" presName="bkgdShape" presStyleLbl="node1" presStyleIdx="1" presStyleCnt="4" custLinFactNeighborY="-205"/>
      <dgm:spPr/>
    </dgm:pt>
    <dgm:pt modelId="{D3EE96BF-9C76-467F-BF4C-97CD720749B2}" type="pres">
      <dgm:prSet presAssocID="{E4B366A2-4D19-4567-8564-BF447FA35592}" presName="nodeTx" presStyleLbl="node1" presStyleIdx="1" presStyleCnt="4">
        <dgm:presLayoutVars>
          <dgm:bulletEnabled val="1"/>
        </dgm:presLayoutVars>
      </dgm:prSet>
      <dgm:spPr/>
    </dgm:pt>
    <dgm:pt modelId="{AB9C944F-74E6-4A15-BE0D-51B7A82D134B}" type="pres">
      <dgm:prSet presAssocID="{E4B366A2-4D19-4567-8564-BF447FA35592}" presName="invisiNode" presStyleLbl="node1" presStyleIdx="1" presStyleCnt="4"/>
      <dgm:spPr/>
    </dgm:pt>
    <dgm:pt modelId="{F788ADAA-889A-4A91-81C4-23E10D4E99CA}" type="pres">
      <dgm:prSet presAssocID="{E4B366A2-4D19-4567-8564-BF447FA35592}"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10029A4A-5AB8-4AF3-8534-556866F3C5A2}" type="pres">
      <dgm:prSet presAssocID="{BE3F7FC9-3725-4616-ADD5-BEA2768E0688}" presName="sibTrans" presStyleLbl="sibTrans2D1" presStyleIdx="0" presStyleCnt="0"/>
      <dgm:spPr/>
    </dgm:pt>
    <dgm:pt modelId="{B9FE5418-68F5-47B8-B107-F3929559ABB9}" type="pres">
      <dgm:prSet presAssocID="{FD0B684F-97E8-48AB-9CF0-674DFBA4BB2A}" presName="compNode" presStyleCnt="0"/>
      <dgm:spPr/>
    </dgm:pt>
    <dgm:pt modelId="{EC7C46A7-B2C9-4999-9005-A1ECF19990EF}" type="pres">
      <dgm:prSet presAssocID="{FD0B684F-97E8-48AB-9CF0-674DFBA4BB2A}" presName="bkgdShape" presStyleLbl="node1" presStyleIdx="2" presStyleCnt="4"/>
      <dgm:spPr/>
    </dgm:pt>
    <dgm:pt modelId="{A54E068F-B6BD-4F2E-BABD-FE094A83609D}" type="pres">
      <dgm:prSet presAssocID="{FD0B684F-97E8-48AB-9CF0-674DFBA4BB2A}" presName="nodeTx" presStyleLbl="node1" presStyleIdx="2" presStyleCnt="4">
        <dgm:presLayoutVars>
          <dgm:bulletEnabled val="1"/>
        </dgm:presLayoutVars>
      </dgm:prSet>
      <dgm:spPr/>
    </dgm:pt>
    <dgm:pt modelId="{EE89D364-3C65-4F7E-A150-C8AA1AE7B5BC}" type="pres">
      <dgm:prSet presAssocID="{FD0B684F-97E8-48AB-9CF0-674DFBA4BB2A}" presName="invisiNode" presStyleLbl="node1" presStyleIdx="2" presStyleCnt="4"/>
      <dgm:spPr/>
    </dgm:pt>
    <dgm:pt modelId="{ABA33A73-5300-4B86-B5B9-08E3C6D26DD0}" type="pres">
      <dgm:prSet presAssocID="{FD0B684F-97E8-48AB-9CF0-674DFBA4BB2A}" presName="imagNode" presStyleLbl="fg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9B747FA-D098-4837-9FCC-BF8408B9D162}" type="pres">
      <dgm:prSet presAssocID="{B9DE82BB-EC53-4327-8A8A-1E394D278F3E}" presName="sibTrans" presStyleLbl="sibTrans2D1" presStyleIdx="0" presStyleCnt="0"/>
      <dgm:spPr/>
    </dgm:pt>
    <dgm:pt modelId="{163ED8AD-80A0-43BD-8903-1A7FC220F809}" type="pres">
      <dgm:prSet presAssocID="{2642AB8F-A5DF-48A4-820D-6C07A4669A1C}" presName="compNode" presStyleCnt="0"/>
      <dgm:spPr/>
    </dgm:pt>
    <dgm:pt modelId="{3741F845-F3CF-4928-AAF8-01BF6510AD00}" type="pres">
      <dgm:prSet presAssocID="{2642AB8F-A5DF-48A4-820D-6C07A4669A1C}" presName="bkgdShape" presStyleLbl="node1" presStyleIdx="3" presStyleCnt="4"/>
      <dgm:spPr/>
    </dgm:pt>
    <dgm:pt modelId="{6B108ED9-A01B-46A2-A19D-393AAFEB2129}" type="pres">
      <dgm:prSet presAssocID="{2642AB8F-A5DF-48A4-820D-6C07A4669A1C}" presName="nodeTx" presStyleLbl="node1" presStyleIdx="3" presStyleCnt="4">
        <dgm:presLayoutVars>
          <dgm:bulletEnabled val="1"/>
        </dgm:presLayoutVars>
      </dgm:prSet>
      <dgm:spPr/>
    </dgm:pt>
    <dgm:pt modelId="{E2447EB6-D703-4332-8A10-61ED2B68C860}" type="pres">
      <dgm:prSet presAssocID="{2642AB8F-A5DF-48A4-820D-6C07A4669A1C}" presName="invisiNode" presStyleLbl="node1" presStyleIdx="3" presStyleCnt="4"/>
      <dgm:spPr/>
    </dgm:pt>
    <dgm:pt modelId="{D435D944-92C4-4F0D-9CD8-DE90E50414C0}" type="pres">
      <dgm:prSet presAssocID="{2642AB8F-A5DF-48A4-820D-6C07A4669A1C}" presName="imagNode" presStyleLbl="fg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A2CB440A-D49D-4BC3-AD5F-0F1A45394BEB}" type="presOf" srcId="{E4B366A2-4D19-4567-8564-BF447FA35592}" destId="{D3EE96BF-9C76-467F-BF4C-97CD720749B2}" srcOrd="1" destOrd="0" presId="urn:microsoft.com/office/officeart/2005/8/layout/hList7"/>
    <dgm:cxn modelId="{E4314410-22DF-4E3F-B18E-6A482E45C248}" type="presOf" srcId="{41EFDA0A-1F84-4592-A5C9-991C90BF22BB}" destId="{7D7FAE93-264F-439C-BCB4-15DBC3F3BD25}" srcOrd="0" destOrd="0" presId="urn:microsoft.com/office/officeart/2005/8/layout/hList7"/>
    <dgm:cxn modelId="{19B78E40-114A-4BFC-A8D3-8EC173499333}" srcId="{0EC302E4-B760-4A19-9DB5-A81810B15C9C}" destId="{2642AB8F-A5DF-48A4-820D-6C07A4669A1C}" srcOrd="3" destOrd="0" parTransId="{946BB0C3-54F1-48AA-8369-7935B407E09C}" sibTransId="{2CA15905-D906-4F03-8999-CE0857A67F7F}"/>
    <dgm:cxn modelId="{8E205246-0DC7-4BA8-ACB6-B83A674A2DCC}" type="presOf" srcId="{FD0B684F-97E8-48AB-9CF0-674DFBA4BB2A}" destId="{EC7C46A7-B2C9-4999-9005-A1ECF19990EF}" srcOrd="0" destOrd="0" presId="urn:microsoft.com/office/officeart/2005/8/layout/hList7"/>
    <dgm:cxn modelId="{7D9FB969-BD7D-45B8-8A5D-CB3A2FA0369B}" type="presOf" srcId="{FD0B684F-97E8-48AB-9CF0-674DFBA4BB2A}" destId="{A54E068F-B6BD-4F2E-BABD-FE094A83609D}" srcOrd="1" destOrd="0" presId="urn:microsoft.com/office/officeart/2005/8/layout/hList7"/>
    <dgm:cxn modelId="{778CC04A-BB41-41D1-B0D4-FAF9DC880145}" type="presOf" srcId="{0EC302E4-B760-4A19-9DB5-A81810B15C9C}" destId="{C96B08E7-1B29-41A3-B225-DF08F78CA464}" srcOrd="0" destOrd="0" presId="urn:microsoft.com/office/officeart/2005/8/layout/hList7"/>
    <dgm:cxn modelId="{700B429C-58CA-44DB-89F6-A6A70F2F8DC5}" type="presOf" srcId="{41EFDA0A-1F84-4592-A5C9-991C90BF22BB}" destId="{9034ED03-9B46-45A7-BE4C-225597179DE6}" srcOrd="1" destOrd="0" presId="urn:microsoft.com/office/officeart/2005/8/layout/hList7"/>
    <dgm:cxn modelId="{7942439F-A72E-4F27-9113-AC13FBFD9A34}" srcId="{0EC302E4-B760-4A19-9DB5-A81810B15C9C}" destId="{E4B366A2-4D19-4567-8564-BF447FA35592}" srcOrd="1" destOrd="0" parTransId="{99047CCB-D066-4689-A30D-A6FDE9AC15FB}" sibTransId="{BE3F7FC9-3725-4616-ADD5-BEA2768E0688}"/>
    <dgm:cxn modelId="{583458B8-A2A4-4CB1-B6BF-15ECFEF1FF4C}" srcId="{0EC302E4-B760-4A19-9DB5-A81810B15C9C}" destId="{FD0B684F-97E8-48AB-9CF0-674DFBA4BB2A}" srcOrd="2" destOrd="0" parTransId="{2352C3D2-89B6-461B-B008-80242372CFCF}" sibTransId="{B9DE82BB-EC53-4327-8A8A-1E394D278F3E}"/>
    <dgm:cxn modelId="{18D0A3BE-EC8B-4B34-B977-4C1B2064B98F}" srcId="{0EC302E4-B760-4A19-9DB5-A81810B15C9C}" destId="{41EFDA0A-1F84-4592-A5C9-991C90BF22BB}" srcOrd="0" destOrd="0" parTransId="{C844002C-DDEB-4DC5-8299-576886A62294}" sibTransId="{15B75D32-A487-46D5-9D98-4088F14A113F}"/>
    <dgm:cxn modelId="{8EA47CC0-C732-436A-AA1C-254E90FC7A68}" type="presOf" srcId="{2642AB8F-A5DF-48A4-820D-6C07A4669A1C}" destId="{3741F845-F3CF-4928-AAF8-01BF6510AD00}" srcOrd="0" destOrd="0" presId="urn:microsoft.com/office/officeart/2005/8/layout/hList7"/>
    <dgm:cxn modelId="{C55738CD-9552-4574-8CDF-EFF04EC6A5F0}" type="presOf" srcId="{B9DE82BB-EC53-4327-8A8A-1E394D278F3E}" destId="{E9B747FA-D098-4837-9FCC-BF8408B9D162}" srcOrd="0" destOrd="0" presId="urn:microsoft.com/office/officeart/2005/8/layout/hList7"/>
    <dgm:cxn modelId="{839B8AD3-118A-433F-A14B-73282824A84B}" type="presOf" srcId="{E4B366A2-4D19-4567-8564-BF447FA35592}" destId="{4182D3D9-490B-4652-8C3E-C17F55C72BC9}" srcOrd="0" destOrd="0" presId="urn:microsoft.com/office/officeart/2005/8/layout/hList7"/>
    <dgm:cxn modelId="{D14AA6D3-BFAC-449C-9155-95FC389D2462}" type="presOf" srcId="{15B75D32-A487-46D5-9D98-4088F14A113F}" destId="{6E4F01EF-32D8-4F94-9134-35627E395397}" srcOrd="0" destOrd="0" presId="urn:microsoft.com/office/officeart/2005/8/layout/hList7"/>
    <dgm:cxn modelId="{04C9B4ED-DF34-4E0D-A1A9-606A9161DCD4}" type="presOf" srcId="{BE3F7FC9-3725-4616-ADD5-BEA2768E0688}" destId="{10029A4A-5AB8-4AF3-8534-556866F3C5A2}" srcOrd="0" destOrd="0" presId="urn:microsoft.com/office/officeart/2005/8/layout/hList7"/>
    <dgm:cxn modelId="{9B6DC8F0-7959-4E6A-BDDC-B9389B3FB3F9}" type="presOf" srcId="{2642AB8F-A5DF-48A4-820D-6C07A4669A1C}" destId="{6B108ED9-A01B-46A2-A19D-393AAFEB2129}" srcOrd="1" destOrd="0" presId="urn:microsoft.com/office/officeart/2005/8/layout/hList7"/>
    <dgm:cxn modelId="{1182E618-76AA-4B2D-A64A-8751C07213DC}" type="presParOf" srcId="{C96B08E7-1B29-41A3-B225-DF08F78CA464}" destId="{71538C49-8AF4-4403-81A4-75252DD86806}" srcOrd="0" destOrd="0" presId="urn:microsoft.com/office/officeart/2005/8/layout/hList7"/>
    <dgm:cxn modelId="{6AD6C312-B192-43FA-99BE-17F5643CCF74}" type="presParOf" srcId="{C96B08E7-1B29-41A3-B225-DF08F78CA464}" destId="{BBCD0E30-0778-479A-9103-732A7004BD93}" srcOrd="1" destOrd="0" presId="urn:microsoft.com/office/officeart/2005/8/layout/hList7"/>
    <dgm:cxn modelId="{FE95D32D-0627-44E3-9EC9-CE96A32078B8}" type="presParOf" srcId="{BBCD0E30-0778-479A-9103-732A7004BD93}" destId="{B96FC63D-2FD7-464F-A2B8-0AB0D16CC16A}" srcOrd="0" destOrd="0" presId="urn:microsoft.com/office/officeart/2005/8/layout/hList7"/>
    <dgm:cxn modelId="{9E8FFF4B-BE0E-4652-8FA2-D9694CAD5FC2}" type="presParOf" srcId="{B96FC63D-2FD7-464F-A2B8-0AB0D16CC16A}" destId="{7D7FAE93-264F-439C-BCB4-15DBC3F3BD25}" srcOrd="0" destOrd="0" presId="urn:microsoft.com/office/officeart/2005/8/layout/hList7"/>
    <dgm:cxn modelId="{458C2279-0782-4845-84B3-9E26FA610530}" type="presParOf" srcId="{B96FC63D-2FD7-464F-A2B8-0AB0D16CC16A}" destId="{9034ED03-9B46-45A7-BE4C-225597179DE6}" srcOrd="1" destOrd="0" presId="urn:microsoft.com/office/officeart/2005/8/layout/hList7"/>
    <dgm:cxn modelId="{44E3F4D5-C1AA-4DFC-914D-5D8937B8E223}" type="presParOf" srcId="{B96FC63D-2FD7-464F-A2B8-0AB0D16CC16A}" destId="{9C310A0F-65A0-4E2F-A8F9-12A41BEAE2C8}" srcOrd="2" destOrd="0" presId="urn:microsoft.com/office/officeart/2005/8/layout/hList7"/>
    <dgm:cxn modelId="{D4A2D445-1A7E-4C48-9043-4DDD3F489250}" type="presParOf" srcId="{B96FC63D-2FD7-464F-A2B8-0AB0D16CC16A}" destId="{54E6F369-E54F-46F4-B528-F88D2ADE3459}" srcOrd="3" destOrd="0" presId="urn:microsoft.com/office/officeart/2005/8/layout/hList7"/>
    <dgm:cxn modelId="{9867359E-67F3-45AF-A3C1-918003F18B36}" type="presParOf" srcId="{BBCD0E30-0778-479A-9103-732A7004BD93}" destId="{6E4F01EF-32D8-4F94-9134-35627E395397}" srcOrd="1" destOrd="0" presId="urn:microsoft.com/office/officeart/2005/8/layout/hList7"/>
    <dgm:cxn modelId="{FD099C92-B602-42D0-B224-AACAD8CA24E5}" type="presParOf" srcId="{BBCD0E30-0778-479A-9103-732A7004BD93}" destId="{D68049D8-8A9D-4641-AD6B-FE1F77136A01}" srcOrd="2" destOrd="0" presId="urn:microsoft.com/office/officeart/2005/8/layout/hList7"/>
    <dgm:cxn modelId="{553A5235-F5A8-445C-930B-A1EB90781F94}" type="presParOf" srcId="{D68049D8-8A9D-4641-AD6B-FE1F77136A01}" destId="{4182D3D9-490B-4652-8C3E-C17F55C72BC9}" srcOrd="0" destOrd="0" presId="urn:microsoft.com/office/officeart/2005/8/layout/hList7"/>
    <dgm:cxn modelId="{55B1B0EA-89D5-4705-8F08-B24F47C184F1}" type="presParOf" srcId="{D68049D8-8A9D-4641-AD6B-FE1F77136A01}" destId="{D3EE96BF-9C76-467F-BF4C-97CD720749B2}" srcOrd="1" destOrd="0" presId="urn:microsoft.com/office/officeart/2005/8/layout/hList7"/>
    <dgm:cxn modelId="{3F30526A-57F4-4946-8859-FC8C7A529620}" type="presParOf" srcId="{D68049D8-8A9D-4641-AD6B-FE1F77136A01}" destId="{AB9C944F-74E6-4A15-BE0D-51B7A82D134B}" srcOrd="2" destOrd="0" presId="urn:microsoft.com/office/officeart/2005/8/layout/hList7"/>
    <dgm:cxn modelId="{8FD4C9FF-8B83-4F7C-B596-4F77AA03780C}" type="presParOf" srcId="{D68049D8-8A9D-4641-AD6B-FE1F77136A01}" destId="{F788ADAA-889A-4A91-81C4-23E10D4E99CA}" srcOrd="3" destOrd="0" presId="urn:microsoft.com/office/officeart/2005/8/layout/hList7"/>
    <dgm:cxn modelId="{0E3747DA-613E-49D1-9556-12D918A0439D}" type="presParOf" srcId="{BBCD0E30-0778-479A-9103-732A7004BD93}" destId="{10029A4A-5AB8-4AF3-8534-556866F3C5A2}" srcOrd="3" destOrd="0" presId="urn:microsoft.com/office/officeart/2005/8/layout/hList7"/>
    <dgm:cxn modelId="{D19986B5-8376-4212-A66D-79B6BC7CF46E}" type="presParOf" srcId="{BBCD0E30-0778-479A-9103-732A7004BD93}" destId="{B9FE5418-68F5-47B8-B107-F3929559ABB9}" srcOrd="4" destOrd="0" presId="urn:microsoft.com/office/officeart/2005/8/layout/hList7"/>
    <dgm:cxn modelId="{2E1172D4-8AB6-4FCD-91CB-99486B36812A}" type="presParOf" srcId="{B9FE5418-68F5-47B8-B107-F3929559ABB9}" destId="{EC7C46A7-B2C9-4999-9005-A1ECF19990EF}" srcOrd="0" destOrd="0" presId="urn:microsoft.com/office/officeart/2005/8/layout/hList7"/>
    <dgm:cxn modelId="{C3596013-CF89-4FD0-A7FD-B51511FE270E}" type="presParOf" srcId="{B9FE5418-68F5-47B8-B107-F3929559ABB9}" destId="{A54E068F-B6BD-4F2E-BABD-FE094A83609D}" srcOrd="1" destOrd="0" presId="urn:microsoft.com/office/officeart/2005/8/layout/hList7"/>
    <dgm:cxn modelId="{218C987F-FD8E-4444-892E-ECBE78B4BBE2}" type="presParOf" srcId="{B9FE5418-68F5-47B8-B107-F3929559ABB9}" destId="{EE89D364-3C65-4F7E-A150-C8AA1AE7B5BC}" srcOrd="2" destOrd="0" presId="urn:microsoft.com/office/officeart/2005/8/layout/hList7"/>
    <dgm:cxn modelId="{B35F0C77-9F37-4C4E-AAA8-245D83036B6B}" type="presParOf" srcId="{B9FE5418-68F5-47B8-B107-F3929559ABB9}" destId="{ABA33A73-5300-4B86-B5B9-08E3C6D26DD0}" srcOrd="3" destOrd="0" presId="urn:microsoft.com/office/officeart/2005/8/layout/hList7"/>
    <dgm:cxn modelId="{D3265BF1-D5E1-49E6-8742-5475279CF757}" type="presParOf" srcId="{BBCD0E30-0778-479A-9103-732A7004BD93}" destId="{E9B747FA-D098-4837-9FCC-BF8408B9D162}" srcOrd="5" destOrd="0" presId="urn:microsoft.com/office/officeart/2005/8/layout/hList7"/>
    <dgm:cxn modelId="{93B94B06-2662-4C37-99DE-234AD5206740}" type="presParOf" srcId="{BBCD0E30-0778-479A-9103-732A7004BD93}" destId="{163ED8AD-80A0-43BD-8903-1A7FC220F809}" srcOrd="6" destOrd="0" presId="urn:microsoft.com/office/officeart/2005/8/layout/hList7"/>
    <dgm:cxn modelId="{FD0C3DC2-6288-443E-919D-57376370D29D}" type="presParOf" srcId="{163ED8AD-80A0-43BD-8903-1A7FC220F809}" destId="{3741F845-F3CF-4928-AAF8-01BF6510AD00}" srcOrd="0" destOrd="0" presId="urn:microsoft.com/office/officeart/2005/8/layout/hList7"/>
    <dgm:cxn modelId="{97AC264D-A9B9-406A-B6C1-47FACDA14E72}" type="presParOf" srcId="{163ED8AD-80A0-43BD-8903-1A7FC220F809}" destId="{6B108ED9-A01B-46A2-A19D-393AAFEB2129}" srcOrd="1" destOrd="0" presId="urn:microsoft.com/office/officeart/2005/8/layout/hList7"/>
    <dgm:cxn modelId="{1418B92C-2939-4BF8-99EB-FD6A9F329F70}" type="presParOf" srcId="{163ED8AD-80A0-43BD-8903-1A7FC220F809}" destId="{E2447EB6-D703-4332-8A10-61ED2B68C860}" srcOrd="2" destOrd="0" presId="urn:microsoft.com/office/officeart/2005/8/layout/hList7"/>
    <dgm:cxn modelId="{DDE67A26-E377-4C14-BD1B-3C55D62A5390}" type="presParOf" srcId="{163ED8AD-80A0-43BD-8903-1A7FC220F809}" destId="{D435D944-92C4-4F0D-9CD8-DE90E50414C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5935E-8DBB-4218-A7CE-1E762BC26D8D}">
      <dsp:nvSpPr>
        <dsp:cNvPr id="0" name=""/>
        <dsp:cNvSpPr/>
      </dsp:nvSpPr>
      <dsp:spPr>
        <a:xfrm>
          <a:off x="2501" y="0"/>
          <a:ext cx="3892409" cy="4732020"/>
        </a:xfrm>
        <a:prstGeom prst="roundRect">
          <a:avLst>
            <a:gd name="adj" fmla="val 10000"/>
          </a:avLst>
        </a:prstGeom>
        <a:solidFill>
          <a:srgbClr val="0724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i="0" kern="1200"/>
        </a:p>
        <a:p>
          <a:pPr marL="0" lvl="0" indent="0" algn="ctr" defTabSz="889000">
            <a:lnSpc>
              <a:spcPct val="90000"/>
            </a:lnSpc>
            <a:spcBef>
              <a:spcPct val="0"/>
            </a:spcBef>
            <a:spcAft>
              <a:spcPct val="35000"/>
            </a:spcAft>
            <a:buNone/>
          </a:pPr>
          <a:endParaRPr lang="en-US" sz="2000" b="1" i="0" kern="1200"/>
        </a:p>
        <a:p>
          <a:pPr marL="0" lvl="0" indent="0" algn="ctr" defTabSz="889000">
            <a:lnSpc>
              <a:spcPct val="90000"/>
            </a:lnSpc>
            <a:spcBef>
              <a:spcPct val="0"/>
            </a:spcBef>
            <a:spcAft>
              <a:spcPct val="35000"/>
            </a:spcAft>
            <a:buNone/>
          </a:pPr>
          <a:r>
            <a:rPr lang="en-US" sz="2000" b="1" i="0" kern="1200"/>
            <a:t>Energy</a:t>
          </a:r>
        </a:p>
        <a:p>
          <a:pPr marL="0" lvl="0" indent="0" algn="ctr" defTabSz="889000">
            <a:lnSpc>
              <a:spcPct val="90000"/>
            </a:lnSpc>
            <a:spcBef>
              <a:spcPct val="0"/>
            </a:spcBef>
            <a:spcAft>
              <a:spcPct val="35000"/>
            </a:spcAft>
            <a:buNone/>
          </a:pPr>
          <a:r>
            <a:rPr lang="en-US" sz="1800" b="0" i="0" kern="1200"/>
            <a:t>Catalyze the timely, material, and efficient transformation of the nation’s energy system and secure U.S. leadership in energy technologies.</a:t>
          </a:r>
          <a:endParaRPr lang="en-US" sz="1800" kern="1200"/>
        </a:p>
      </dsp:txBody>
      <dsp:txXfrm>
        <a:off x="2501" y="1892808"/>
        <a:ext cx="3892409" cy="1892808"/>
      </dsp:txXfrm>
    </dsp:sp>
    <dsp:sp modelId="{140E4E45-8495-4603-9B5B-D67A4D27F977}">
      <dsp:nvSpPr>
        <dsp:cNvPr id="0" name=""/>
        <dsp:cNvSpPr/>
      </dsp:nvSpPr>
      <dsp:spPr>
        <a:xfrm>
          <a:off x="961152" y="204258"/>
          <a:ext cx="1975108" cy="1975108"/>
        </a:xfrm>
        <a:prstGeom prst="ellipse">
          <a:avLst/>
        </a:prstGeom>
        <a:blipFill>
          <a:blip xmlns:r="http://schemas.openxmlformats.org/officeDocument/2006/relationships" r:embed="rId1"/>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861549A7-54BB-4CBD-A80D-E96971EEFD37}">
      <dsp:nvSpPr>
        <dsp:cNvPr id="0" name=""/>
        <dsp:cNvSpPr/>
      </dsp:nvSpPr>
      <dsp:spPr>
        <a:xfrm>
          <a:off x="4011683" y="0"/>
          <a:ext cx="3892409" cy="4732020"/>
        </a:xfrm>
        <a:prstGeom prst="roundRect">
          <a:avLst>
            <a:gd name="adj" fmla="val 10000"/>
          </a:avLst>
        </a:prstGeom>
        <a:solidFill>
          <a:srgbClr val="0724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i="0" kern="1200"/>
        </a:p>
        <a:p>
          <a:pPr marL="0" lvl="0" indent="0" algn="ctr" defTabSz="889000">
            <a:lnSpc>
              <a:spcPct val="90000"/>
            </a:lnSpc>
            <a:spcBef>
              <a:spcPct val="0"/>
            </a:spcBef>
            <a:spcAft>
              <a:spcPct val="35000"/>
            </a:spcAft>
            <a:buNone/>
          </a:pPr>
          <a:endParaRPr lang="en-US" sz="2000" b="1" i="0" kern="1200"/>
        </a:p>
        <a:p>
          <a:pPr marL="0" lvl="0" indent="0" algn="ctr" defTabSz="889000">
            <a:lnSpc>
              <a:spcPct val="90000"/>
            </a:lnSpc>
            <a:spcBef>
              <a:spcPct val="0"/>
            </a:spcBef>
            <a:spcAft>
              <a:spcPct val="35000"/>
            </a:spcAft>
            <a:buNone/>
          </a:pPr>
          <a:r>
            <a:rPr lang="en-US" sz="2000" b="1" i="0" kern="1200"/>
            <a:t>Science and Innovation</a:t>
          </a:r>
        </a:p>
        <a:p>
          <a:pPr marL="0" lvl="0" indent="0" algn="ctr" defTabSz="889000">
            <a:lnSpc>
              <a:spcPct val="90000"/>
            </a:lnSpc>
            <a:spcBef>
              <a:spcPct val="0"/>
            </a:spcBef>
            <a:spcAft>
              <a:spcPct val="35000"/>
            </a:spcAft>
            <a:buNone/>
          </a:pPr>
          <a:r>
            <a:rPr lang="en-US" sz="1800" b="0" i="0" kern="1200"/>
            <a:t>Maintain a vibrant U.S. effort in science and engineering as a cornerstone of our economic prosperity with clear leadership in strategic areas.</a:t>
          </a:r>
          <a:endParaRPr lang="en-US" sz="1800" kern="1200"/>
        </a:p>
      </dsp:txBody>
      <dsp:txXfrm>
        <a:off x="4011683" y="1892808"/>
        <a:ext cx="3892409" cy="1892808"/>
      </dsp:txXfrm>
    </dsp:sp>
    <dsp:sp modelId="{D76B982A-689B-4510-9626-016C3CEA92EF}">
      <dsp:nvSpPr>
        <dsp:cNvPr id="0" name=""/>
        <dsp:cNvSpPr/>
      </dsp:nvSpPr>
      <dsp:spPr>
        <a:xfrm>
          <a:off x="4970333" y="204258"/>
          <a:ext cx="1975108" cy="1975108"/>
        </a:xfrm>
        <a:prstGeom prst="ellipse">
          <a:avLst/>
        </a:prstGeom>
        <a:blipFill>
          <a:blip xmlns:r="http://schemas.openxmlformats.org/officeDocument/2006/relationships" r:embed="rId2"/>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53606143-FE0A-4704-9F6D-A9BD919DD457}">
      <dsp:nvSpPr>
        <dsp:cNvPr id="0" name=""/>
        <dsp:cNvSpPr/>
      </dsp:nvSpPr>
      <dsp:spPr>
        <a:xfrm>
          <a:off x="8023366" y="0"/>
          <a:ext cx="3892409" cy="4732020"/>
        </a:xfrm>
        <a:prstGeom prst="roundRect">
          <a:avLst>
            <a:gd name="adj" fmla="val 10000"/>
          </a:avLst>
        </a:prstGeom>
        <a:solidFill>
          <a:srgbClr val="07248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endParaRPr lang="en-US" sz="1500" b="1" i="0" kern="1200"/>
        </a:p>
        <a:p>
          <a:pPr marL="0" lvl="0" indent="0" algn="ctr" defTabSz="666750">
            <a:lnSpc>
              <a:spcPct val="90000"/>
            </a:lnSpc>
            <a:spcBef>
              <a:spcPct val="0"/>
            </a:spcBef>
            <a:spcAft>
              <a:spcPct val="35000"/>
            </a:spcAft>
            <a:buNone/>
          </a:pPr>
          <a:endParaRPr lang="en-US" sz="1500" b="1" i="0" kern="1200"/>
        </a:p>
        <a:p>
          <a:pPr marL="0" lvl="0" indent="0" algn="ctr" defTabSz="666750">
            <a:lnSpc>
              <a:spcPct val="90000"/>
            </a:lnSpc>
            <a:spcBef>
              <a:spcPct val="0"/>
            </a:spcBef>
            <a:spcAft>
              <a:spcPct val="35000"/>
            </a:spcAft>
            <a:buNone/>
          </a:pPr>
          <a:r>
            <a:rPr lang="en-US" sz="2000" b="1" i="0" kern="1200"/>
            <a:t>Nuclear Safety and Security</a:t>
          </a:r>
        </a:p>
        <a:p>
          <a:pPr marL="0" lvl="0" indent="0" algn="ctr" defTabSz="666750">
            <a:lnSpc>
              <a:spcPct val="90000"/>
            </a:lnSpc>
            <a:spcBef>
              <a:spcPct val="0"/>
            </a:spcBef>
            <a:spcAft>
              <a:spcPct val="35000"/>
            </a:spcAft>
            <a:buNone/>
          </a:pPr>
          <a:r>
            <a:rPr lang="en-US" sz="1800" b="0" i="0" kern="1200"/>
            <a:t>Enhance nuclear security through defense, nonproliferation, and environmental efforts.</a:t>
          </a:r>
          <a:endParaRPr lang="en-US" sz="1800" kern="1200"/>
        </a:p>
      </dsp:txBody>
      <dsp:txXfrm>
        <a:off x="8023366" y="1892808"/>
        <a:ext cx="3892409" cy="1892808"/>
      </dsp:txXfrm>
    </dsp:sp>
    <dsp:sp modelId="{369E147A-5536-42D0-8B65-1E155320BBF6}">
      <dsp:nvSpPr>
        <dsp:cNvPr id="0" name=""/>
        <dsp:cNvSpPr/>
      </dsp:nvSpPr>
      <dsp:spPr>
        <a:xfrm>
          <a:off x="8979515" y="204258"/>
          <a:ext cx="1975108" cy="1975108"/>
        </a:xfrm>
        <a:prstGeom prst="ellipse">
          <a:avLst/>
        </a:prstGeom>
        <a:blipFill>
          <a:blip xmlns:r="http://schemas.openxmlformats.org/officeDocument/2006/relationships" r:embed="rId3"/>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dsp:style>
    </dsp:sp>
    <dsp:sp modelId="{A2484400-BBDD-4529-A5A8-30CDB6AEC0DB}">
      <dsp:nvSpPr>
        <dsp:cNvPr id="0" name=""/>
        <dsp:cNvSpPr/>
      </dsp:nvSpPr>
      <dsp:spPr>
        <a:xfrm flipH="1" flipV="1">
          <a:off x="7956683" y="4384777"/>
          <a:ext cx="50427" cy="347242"/>
        </a:xfrm>
        <a:prstGeom prst="leftRightArrow">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61D65-9F18-4063-8FC6-1D68C7769D5A}">
      <dsp:nvSpPr>
        <dsp:cNvPr id="0" name=""/>
        <dsp:cNvSpPr/>
      </dsp:nvSpPr>
      <dsp:spPr>
        <a:xfrm>
          <a:off x="760782" y="621084"/>
          <a:ext cx="2687148" cy="2070151"/>
        </a:xfrm>
        <a:prstGeom prst="round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CF695-EC80-4900-91AE-E25D04564E9D}">
      <dsp:nvSpPr>
        <dsp:cNvPr id="0" name=""/>
        <dsp:cNvSpPr/>
      </dsp:nvSpPr>
      <dsp:spPr>
        <a:xfrm>
          <a:off x="319638" y="2709666"/>
          <a:ext cx="3509202"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Modernizing the Existing Fleet</a:t>
          </a:r>
        </a:p>
      </dsp:txBody>
      <dsp:txXfrm>
        <a:off x="319638" y="2709666"/>
        <a:ext cx="3509202" cy="768449"/>
      </dsp:txXfrm>
    </dsp:sp>
    <dsp:sp modelId="{A2C384EC-527D-45CD-84DD-9A3CDB0C9899}">
      <dsp:nvSpPr>
        <dsp:cNvPr id="0" name=""/>
        <dsp:cNvSpPr/>
      </dsp:nvSpPr>
      <dsp:spPr>
        <a:xfrm>
          <a:off x="4082672" y="615790"/>
          <a:ext cx="2687148" cy="2070151"/>
        </a:xfrm>
        <a:prstGeom prst="roundRect">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DFCC9-86CE-4B0E-96AF-D8A72B66EF84}">
      <dsp:nvSpPr>
        <dsp:cNvPr id="0" name=""/>
        <dsp:cNvSpPr/>
      </dsp:nvSpPr>
      <dsp:spPr>
        <a:xfrm>
          <a:off x="3735803" y="2709666"/>
          <a:ext cx="3739095"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Pumped Storage Hydropower</a:t>
          </a:r>
        </a:p>
      </dsp:txBody>
      <dsp:txXfrm>
        <a:off x="3735803" y="2709666"/>
        <a:ext cx="3739095" cy="768449"/>
      </dsp:txXfrm>
    </dsp:sp>
    <dsp:sp modelId="{F2BD1E9B-0744-4D72-AC2C-74E7C5E5335D}">
      <dsp:nvSpPr>
        <dsp:cNvPr id="0" name=""/>
        <dsp:cNvSpPr/>
      </dsp:nvSpPr>
      <dsp:spPr>
        <a:xfrm>
          <a:off x="7379126" y="633414"/>
          <a:ext cx="2687148" cy="2070151"/>
        </a:xfrm>
        <a:prstGeom prst="roundRect">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03432-4CDD-4753-BCC2-6796EE26AE27}">
      <dsp:nvSpPr>
        <dsp:cNvPr id="0" name=""/>
        <dsp:cNvSpPr/>
      </dsp:nvSpPr>
      <dsp:spPr>
        <a:xfrm>
          <a:off x="7311436" y="2675678"/>
          <a:ext cx="2867226"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solidFill>
                <a:schemeClr val="bg1"/>
              </a:solidFill>
              <a:latin typeface="+mn-lt"/>
              <a:cs typeface="Arial" panose="020B0604020202020204" pitchFamily="34" charset="0"/>
            </a:rPr>
            <a:t>New Low-Impact Projects</a:t>
          </a:r>
          <a:endParaRPr lang="en-US" sz="1600" b="1" kern="1200">
            <a:solidFill>
              <a:schemeClr val="bg1"/>
            </a:solidFill>
          </a:endParaRPr>
        </a:p>
        <a:p>
          <a:pPr marL="171450" lvl="1" indent="-171450" algn="l" defTabSz="711200">
            <a:lnSpc>
              <a:spcPct val="90000"/>
            </a:lnSpc>
            <a:spcBef>
              <a:spcPct val="0"/>
            </a:spcBef>
            <a:spcAft>
              <a:spcPct val="15000"/>
            </a:spcAft>
            <a:buChar char="•"/>
          </a:pPr>
          <a:endParaRPr lang="en-US" sz="1600" b="1" kern="1200">
            <a:solidFill>
              <a:schemeClr val="bg1"/>
            </a:solidFill>
            <a:latin typeface="+mn-lt"/>
          </a:endParaRPr>
        </a:p>
      </dsp:txBody>
      <dsp:txXfrm>
        <a:off x="7311436" y="2675678"/>
        <a:ext cx="2867226" cy="768449"/>
      </dsp:txXfrm>
    </dsp:sp>
    <dsp:sp modelId="{99D6E83A-90C0-4FCC-924A-E9E1B54D1037}">
      <dsp:nvSpPr>
        <dsp:cNvPr id="0" name=""/>
        <dsp:cNvSpPr/>
      </dsp:nvSpPr>
      <dsp:spPr>
        <a:xfrm>
          <a:off x="765225" y="3453203"/>
          <a:ext cx="2687148" cy="2070151"/>
        </a:xfrm>
        <a:prstGeom prst="roundRect">
          <a:avLst/>
        </a:prstGeom>
        <a:blipFill dpi="0" rotWithShape="1">
          <a:blip xmlns:r="http://schemas.openxmlformats.org/officeDocument/2006/relationships" r:embed="rId4" cstate="email">
            <a:extLst>
              <a:ext uri="{28A0092B-C50C-407E-A947-70E740481C1C}">
                <a14:useLocalDpi xmlns:a14="http://schemas.microsoft.com/office/drawing/2010/main" val="0"/>
              </a:ext>
            </a:extLst>
          </a:blip>
          <a:srcRect/>
          <a:stretch>
            <a:fillRect l="9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94B26-6054-44C5-B9C7-06D9325B1242}">
      <dsp:nvSpPr>
        <dsp:cNvPr id="0" name=""/>
        <dsp:cNvSpPr/>
      </dsp:nvSpPr>
      <dsp:spPr>
        <a:xfrm>
          <a:off x="1029491" y="5609118"/>
          <a:ext cx="2071291"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Wave</a:t>
          </a:r>
        </a:p>
        <a:p>
          <a:pPr marL="171450" lvl="1" indent="-171450" algn="l" defTabSz="711200">
            <a:lnSpc>
              <a:spcPct val="90000"/>
            </a:lnSpc>
            <a:spcBef>
              <a:spcPct val="0"/>
            </a:spcBef>
            <a:spcAft>
              <a:spcPct val="15000"/>
            </a:spcAft>
            <a:buChar char="•"/>
          </a:pPr>
          <a:endParaRPr lang="en-US" sz="1600" b="1" kern="1200">
            <a:solidFill>
              <a:schemeClr val="bg1"/>
            </a:solidFill>
          </a:endParaRPr>
        </a:p>
      </dsp:txBody>
      <dsp:txXfrm>
        <a:off x="1029491" y="5609118"/>
        <a:ext cx="2071291" cy="768449"/>
      </dsp:txXfrm>
    </dsp:sp>
    <dsp:sp modelId="{B33232D5-E140-4066-934D-326B0D5BC5B2}">
      <dsp:nvSpPr>
        <dsp:cNvPr id="0" name=""/>
        <dsp:cNvSpPr/>
      </dsp:nvSpPr>
      <dsp:spPr>
        <a:xfrm>
          <a:off x="4047719" y="3453203"/>
          <a:ext cx="2687148" cy="2070151"/>
        </a:xfrm>
        <a:prstGeom prst="roundRect">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016A7D-C074-4908-BF8A-EDA30990832F}">
      <dsp:nvSpPr>
        <dsp:cNvPr id="0" name=""/>
        <dsp:cNvSpPr/>
      </dsp:nvSpPr>
      <dsp:spPr>
        <a:xfrm>
          <a:off x="3726844" y="5619668"/>
          <a:ext cx="3533540"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Tidal, River and Ocean Current</a:t>
          </a:r>
        </a:p>
      </dsp:txBody>
      <dsp:txXfrm>
        <a:off x="3726844" y="5619668"/>
        <a:ext cx="3533540" cy="768449"/>
      </dsp:txXfrm>
    </dsp:sp>
    <dsp:sp modelId="{CEDEBD5D-F08A-4852-835C-3F8612465FE5}">
      <dsp:nvSpPr>
        <dsp:cNvPr id="0" name=""/>
        <dsp:cNvSpPr/>
      </dsp:nvSpPr>
      <dsp:spPr>
        <a:xfrm>
          <a:off x="7359159" y="3453203"/>
          <a:ext cx="2687148" cy="2070151"/>
        </a:xfrm>
        <a:prstGeom prst="roundRect">
          <a:avLst/>
        </a:prstGeom>
        <a:blipFill>
          <a:blip xmlns:r="http://schemas.openxmlformats.org/officeDocument/2006/relationships" r:embed="rId6"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2410CD-9F42-42D9-BB47-7839D7030636}">
      <dsp:nvSpPr>
        <dsp:cNvPr id="0" name=""/>
        <dsp:cNvSpPr/>
      </dsp:nvSpPr>
      <dsp:spPr>
        <a:xfrm>
          <a:off x="7145453" y="5272437"/>
          <a:ext cx="3115719" cy="768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endParaRPr lang="en-US" sz="1600" b="1" kern="1200">
            <a:solidFill>
              <a:schemeClr val="bg1"/>
            </a:solidFill>
          </a:endParaRPr>
        </a:p>
        <a:p>
          <a:pPr marL="0" lvl="0" indent="0" algn="ctr" defTabSz="711200">
            <a:lnSpc>
              <a:spcPct val="90000"/>
            </a:lnSpc>
            <a:spcBef>
              <a:spcPct val="0"/>
            </a:spcBef>
            <a:spcAft>
              <a:spcPct val="35000"/>
            </a:spcAft>
            <a:buNone/>
          </a:pPr>
          <a:r>
            <a:rPr lang="en-US" sz="1600" b="1" kern="1200">
              <a:solidFill>
                <a:schemeClr val="bg1"/>
              </a:solidFill>
            </a:rPr>
            <a:t>Ocean Thermal</a:t>
          </a:r>
        </a:p>
      </dsp:txBody>
      <dsp:txXfrm>
        <a:off x="7145453" y="5272437"/>
        <a:ext cx="3115719" cy="768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FAE93-264F-439C-BCB4-15DBC3F3BD25}">
      <dsp:nvSpPr>
        <dsp:cNvPr id="0" name=""/>
        <dsp:cNvSpPr/>
      </dsp:nvSpPr>
      <dsp:spPr>
        <a:xfrm>
          <a:off x="3324" y="0"/>
          <a:ext cx="3485152" cy="6860784"/>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Watts:</a:t>
          </a:r>
          <a:r>
            <a:rPr lang="en-US" sz="2000" b="1" kern="1200"/>
            <a:t>                    </a:t>
          </a:r>
          <a:r>
            <a:rPr lang="en-US" sz="2000" b="0" kern="1200"/>
            <a:t>enable a persistent power source to understand the ocean, by powering observing buoys, monitoring for the environment              </a:t>
          </a:r>
        </a:p>
      </dsp:txBody>
      <dsp:txXfrm>
        <a:off x="3324" y="2744313"/>
        <a:ext cx="3485152" cy="2744313"/>
      </dsp:txXfrm>
    </dsp:sp>
    <dsp:sp modelId="{54E6F369-E54F-46F4-B528-F88D2ADE3459}">
      <dsp:nvSpPr>
        <dsp:cNvPr id="0" name=""/>
        <dsp:cNvSpPr/>
      </dsp:nvSpPr>
      <dsp:spPr>
        <a:xfrm>
          <a:off x="603580" y="411647"/>
          <a:ext cx="2284641" cy="2284641"/>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82D3D9-490B-4652-8C3E-C17F55C72BC9}">
      <dsp:nvSpPr>
        <dsp:cNvPr id="0" name=""/>
        <dsp:cNvSpPr/>
      </dsp:nvSpPr>
      <dsp:spPr>
        <a:xfrm>
          <a:off x="3593032" y="0"/>
          <a:ext cx="3485152" cy="6860784"/>
        </a:xfrm>
        <a:prstGeom prst="roundRect">
          <a:avLst>
            <a:gd name="adj" fmla="val 10000"/>
          </a:avLst>
        </a:prstGeom>
        <a:solidFill>
          <a:schemeClr val="accent1">
            <a:shade val="80000"/>
            <a:hueOff val="179906"/>
            <a:satOff val="-8856"/>
            <a:lumOff val="112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Kilowatts:</a:t>
          </a:r>
          <a:r>
            <a:rPr lang="en-US" sz="2000" b="1" kern="1200"/>
            <a:t>             </a:t>
          </a:r>
          <a:r>
            <a:rPr lang="en-US" sz="2000" b="0" kern="1200"/>
            <a:t>develop deployable systems to </a:t>
          </a:r>
          <a:r>
            <a:rPr lang="en-US" sz="2000" kern="1200"/>
            <a:t>provide clean water, power aquaculture, and powering remote communities</a:t>
          </a:r>
        </a:p>
      </dsp:txBody>
      <dsp:txXfrm>
        <a:off x="3593032" y="2744313"/>
        <a:ext cx="3485152" cy="2744313"/>
      </dsp:txXfrm>
    </dsp:sp>
    <dsp:sp modelId="{F788ADAA-889A-4A91-81C4-23E10D4E99CA}">
      <dsp:nvSpPr>
        <dsp:cNvPr id="0" name=""/>
        <dsp:cNvSpPr/>
      </dsp:nvSpPr>
      <dsp:spPr>
        <a:xfrm>
          <a:off x="4193288" y="411647"/>
          <a:ext cx="2284641" cy="2284641"/>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7C46A7-B2C9-4999-9005-A1ECF19990EF}">
      <dsp:nvSpPr>
        <dsp:cNvPr id="0" name=""/>
        <dsp:cNvSpPr/>
      </dsp:nvSpPr>
      <dsp:spPr>
        <a:xfrm>
          <a:off x="7182739" y="0"/>
          <a:ext cx="3485152" cy="6860784"/>
        </a:xfrm>
        <a:prstGeom prst="roundRect">
          <a:avLst>
            <a:gd name="adj" fmla="val 10000"/>
          </a:avLst>
        </a:prstGeom>
        <a:solidFill>
          <a:schemeClr val="accent1">
            <a:shade val="80000"/>
            <a:hueOff val="359813"/>
            <a:satOff val="-17712"/>
            <a:lumOff val="225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Megawatts:</a:t>
          </a:r>
          <a:r>
            <a:rPr lang="en-US" sz="2000" b="1" kern="1200"/>
            <a:t>           </a:t>
          </a:r>
          <a:r>
            <a:rPr lang="en-US" sz="2000" b="0" kern="1200"/>
            <a:t>deploy and demonstrate water powered systems for </a:t>
          </a:r>
          <a:r>
            <a:rPr lang="en-US" sz="2000" kern="1200"/>
            <a:t>local grids, remote communities, powering dams and agriculture</a:t>
          </a:r>
        </a:p>
      </dsp:txBody>
      <dsp:txXfrm>
        <a:off x="7182739" y="2744313"/>
        <a:ext cx="3485152" cy="2744313"/>
      </dsp:txXfrm>
    </dsp:sp>
    <dsp:sp modelId="{ABA33A73-5300-4B86-B5B9-08E3C6D26DD0}">
      <dsp:nvSpPr>
        <dsp:cNvPr id="0" name=""/>
        <dsp:cNvSpPr/>
      </dsp:nvSpPr>
      <dsp:spPr>
        <a:xfrm>
          <a:off x="7782995" y="411647"/>
          <a:ext cx="2284641" cy="2284641"/>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1F845-F3CF-4928-AAF8-01BF6510AD00}">
      <dsp:nvSpPr>
        <dsp:cNvPr id="0" name=""/>
        <dsp:cNvSpPr/>
      </dsp:nvSpPr>
      <dsp:spPr>
        <a:xfrm>
          <a:off x="10772447" y="0"/>
          <a:ext cx="3485152" cy="6860784"/>
        </a:xfrm>
        <a:prstGeom prst="roundRect">
          <a:avLst>
            <a:gd name="adj" fmla="val 10000"/>
          </a:avLst>
        </a:prstGeom>
        <a:solidFill>
          <a:schemeClr val="accent1">
            <a:shade val="80000"/>
            <a:hueOff val="539719"/>
            <a:satOff val="-26568"/>
            <a:lumOff val="33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a:t>Gigawatts:</a:t>
          </a:r>
          <a:r>
            <a:rPr lang="en-US" sz="2000" kern="1200"/>
            <a:t>             deploy and demonstrate seasonal storage, enhance hydro grid flexibility, demonstrate new water power systems</a:t>
          </a:r>
        </a:p>
      </dsp:txBody>
      <dsp:txXfrm>
        <a:off x="10772447" y="2744313"/>
        <a:ext cx="3485152" cy="2744313"/>
      </dsp:txXfrm>
    </dsp:sp>
    <dsp:sp modelId="{D435D944-92C4-4F0D-9CD8-DE90E50414C0}">
      <dsp:nvSpPr>
        <dsp:cNvPr id="0" name=""/>
        <dsp:cNvSpPr/>
      </dsp:nvSpPr>
      <dsp:spPr>
        <a:xfrm>
          <a:off x="11372703" y="411647"/>
          <a:ext cx="2284641" cy="2284641"/>
        </a:xfrm>
        <a:prstGeom prst="ellipse">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38C49-8AF4-4403-81A4-75252DD86806}">
      <dsp:nvSpPr>
        <dsp:cNvPr id="0" name=""/>
        <dsp:cNvSpPr/>
      </dsp:nvSpPr>
      <dsp:spPr>
        <a:xfrm>
          <a:off x="461934" y="5290043"/>
          <a:ext cx="13337581" cy="1543316"/>
        </a:xfrm>
        <a:prstGeom prst="leftRightArrow">
          <a:avLst/>
        </a:prstGeom>
        <a:solidFill>
          <a:schemeClr val="accent1">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06E50B8-2EF8-564F-AE86-D84E6C503530}" type="datetimeFigureOut">
              <a:rPr lang="en-US" smtClean="0"/>
              <a:t>6/2/2023</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NHA 2023 Waterpower Week</a:t>
            </a:r>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3AC8D20-1945-7145-91A2-3D134BDA25E2}" type="datetimeFigureOut">
              <a:rPr lang="en-US" smtClean="0"/>
              <a:t>6/2/2023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NHA 2023 Waterpower Week</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defTabSz="966612">
              <a:defRPr/>
            </a:pPr>
            <a:fld id="{C73F3218-D24F-45F9-9A81-EDF5821DB68F}" type="slidenum">
              <a:rPr lang="en-US">
                <a:solidFill>
                  <a:prstClr val="black"/>
                </a:solidFill>
                <a:latin typeface="Calibri" panose="020F0502020204030204"/>
                <a:ea typeface="ヒラギノ角ゴ Pro W3" charset="0"/>
              </a:rPr>
              <a:pPr defTabSz="966612">
                <a:defRPr/>
              </a:pPr>
              <a:t>4</a:t>
            </a:fld>
            <a:endParaRPr lang="en-US">
              <a:solidFill>
                <a:prstClr val="black"/>
              </a:solidFill>
              <a:latin typeface="Calibri" panose="020F0502020204030204"/>
              <a:ea typeface="ヒラギノ角ゴ Pro W3" charset="0"/>
            </a:endParaRPr>
          </a:p>
        </p:txBody>
      </p:sp>
      <p:sp>
        <p:nvSpPr>
          <p:cNvPr id="5" name="Footer Placeholder 4">
            <a:extLst>
              <a:ext uri="{FF2B5EF4-FFF2-40B4-BE49-F238E27FC236}">
                <a16:creationId xmlns:a16="http://schemas.microsoft.com/office/drawing/2014/main" id="{B5ADF89A-8793-C03F-1332-C5C84116C32F}"/>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304950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fontAlgn="base">
              <a:spcBef>
                <a:spcPct val="0"/>
              </a:spcBef>
              <a:spcAft>
                <a:spcPct val="0"/>
              </a:spcAft>
              <a:defRPr/>
            </a:pPr>
            <a:fld id="{F0C5DB0F-3709-4A2B-8FE2-4A5E12705B4B}" type="slidenum">
              <a:rPr lang="en-US">
                <a:solidFill>
                  <a:prstClr val="black"/>
                </a:solidFill>
                <a:latin typeface="Franklin Gothic Book" charset="0"/>
                <a:ea typeface="ヒラギノ角ゴ Pro W3" charset="0"/>
              </a:rPr>
              <a:pPr defTabSz="966612" fontAlgn="base">
                <a:spcBef>
                  <a:spcPct val="0"/>
                </a:spcBef>
                <a:spcAft>
                  <a:spcPct val="0"/>
                </a:spcAft>
                <a:defRPr/>
              </a:pPr>
              <a:t>5</a:t>
            </a:fld>
            <a:endParaRPr lang="en-US">
              <a:solidFill>
                <a:prstClr val="black"/>
              </a:solidFill>
              <a:latin typeface="Franklin Gothic Book" charset="0"/>
              <a:ea typeface="ヒラギノ角ゴ Pro W3" charset="0"/>
            </a:endParaRPr>
          </a:p>
        </p:txBody>
      </p:sp>
      <p:sp>
        <p:nvSpPr>
          <p:cNvPr id="5" name="Footer Placeholder 4">
            <a:extLst>
              <a:ext uri="{FF2B5EF4-FFF2-40B4-BE49-F238E27FC236}">
                <a16:creationId xmlns:a16="http://schemas.microsoft.com/office/drawing/2014/main" id="{3C63454B-C484-596B-C776-7F0D5808B189}"/>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350313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Highlighted layer data sources: </a:t>
            </a:r>
          </a:p>
          <a:p>
            <a:r>
              <a:rPr lang="en-US"/>
              <a:t>-Closed-loop PSH potential sites: NREL</a:t>
            </a:r>
          </a:p>
          <a:p>
            <a:r>
              <a:rPr lang="en-US"/>
              <a:t>-Energy community tax credit bonus: NETL, DOE, Interagency Working Group on Coal and Power Plant Communities and Economic Revitalization </a:t>
            </a:r>
          </a:p>
          <a:p>
            <a:r>
              <a:rPr lang="en-US"/>
              <a:t>-Existing and planned hydropower assets: FERC, ORNL, USACE</a:t>
            </a:r>
          </a:p>
          <a:p>
            <a:r>
              <a:rPr lang="en-US"/>
              <a:t>-Planned utility-scale renewable energy: EIA </a:t>
            </a:r>
          </a:p>
          <a:p>
            <a:endParaRPr lang="en-US"/>
          </a:p>
          <a:p>
            <a:r>
              <a:rPr lang="en-US"/>
              <a:t>Additional layers:</a:t>
            </a:r>
          </a:p>
          <a:p>
            <a:r>
              <a:rPr lang="en-US"/>
              <a:t>-Transmission infrastructure (EIA)</a:t>
            </a:r>
          </a:p>
          <a:p>
            <a:r>
              <a:rPr lang="en-US"/>
              <a:t>-Brownfield sites (EPA)</a:t>
            </a:r>
          </a:p>
          <a:p>
            <a:r>
              <a:rPr lang="en-US"/>
              <a:t>-Justice40 disadvantaged communities census tracts (Council on Environmental Quality)</a:t>
            </a:r>
          </a:p>
          <a:p>
            <a:r>
              <a:rPr lang="en-US"/>
              <a:t>-Reservations (BIA)</a:t>
            </a:r>
          </a:p>
          <a:p>
            <a:r>
              <a:rPr lang="en-US"/>
              <a:t>-Apprenticeship programs with relevant trades for PSH (Department of Labor)</a:t>
            </a:r>
          </a:p>
          <a:p>
            <a:endParaRPr lang="en-US"/>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
        <p:nvSpPr>
          <p:cNvPr id="5" name="Footer Placeholder 4">
            <a:extLst>
              <a:ext uri="{FF2B5EF4-FFF2-40B4-BE49-F238E27FC236}">
                <a16:creationId xmlns:a16="http://schemas.microsoft.com/office/drawing/2014/main" id="{27FEB59B-41B5-8BFB-EE1D-F25B85FE0832}"/>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18840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full picture brings these layers together to find high-potential PSH sites based on a combination of attributes, such as location with energy community and proximity to certain infrastructure like transmission. </a:t>
            </a:r>
          </a:p>
          <a:p>
            <a:endParaRPr lang="en-US"/>
          </a:p>
          <a:p>
            <a:r>
              <a:rPr lang="en-US"/>
              <a:t>Interestingly, the existing hydro assets layer can also help inform negative selection: unlikely to develop new PSH adjacent to an existing PSH facility.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
        <p:nvSpPr>
          <p:cNvPr id="5" name="Footer Placeholder 4">
            <a:extLst>
              <a:ext uri="{FF2B5EF4-FFF2-40B4-BE49-F238E27FC236}">
                <a16:creationId xmlns:a16="http://schemas.microsoft.com/office/drawing/2014/main" id="{66D4518C-5977-41A4-E747-C65480959C9F}"/>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420317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14,486 potential closed-loop PSH sites identified in the NREL layer for the United States. Our initial analysis suggests over 20% lie within the coal-closure energy communities as currently defined. </a:t>
            </a:r>
          </a:p>
          <a:p>
            <a:endParaRPr lang="en-US"/>
          </a:p>
          <a:p>
            <a:r>
              <a:rPr lang="en-US"/>
              <a:t>Query tool allows area selection and intersection search to filter which potential PSH sites are located within energy communities and other layers of interest. </a:t>
            </a:r>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
        <p:nvSpPr>
          <p:cNvPr id="5" name="Footer Placeholder 4">
            <a:extLst>
              <a:ext uri="{FF2B5EF4-FFF2-40B4-BE49-F238E27FC236}">
                <a16:creationId xmlns:a16="http://schemas.microsoft.com/office/drawing/2014/main" id="{822CE6C0-CB75-A756-ED29-72477A1CF2C0}"/>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3011925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tool illustrates special occurrences like these that might not be readily apparent without a geospatial view. The tool might also therefore be useful for informing policy. </a:t>
            </a:r>
          </a:p>
          <a:p>
            <a:endParaRPr lang="en-US"/>
          </a:p>
          <a:p>
            <a:r>
              <a:rPr lang="en-US"/>
              <a:t>Initial IRS guidance on energy community bonus offers nameplate capacity test and footprint test to determine if project lies within energy community. </a:t>
            </a:r>
          </a:p>
          <a:p>
            <a:endParaRPr lang="en-US"/>
          </a:p>
          <a:p>
            <a:r>
              <a:rPr lang="en-US"/>
              <a:t>“An EC [energy community] Project that has nameplate capacity must apply the Nameplate Capacity Test. An EC Project that has no nameplate capacity must apply the Footprint Test.”</a:t>
            </a:r>
          </a:p>
          <a:p>
            <a:endParaRPr lang="en-US"/>
          </a:p>
          <a:p>
            <a:r>
              <a:rPr lang="en-US"/>
              <a:t>Nameplate capacity test: “Under the Nameplate Capacity Test, an EC Project that has nameplate capacity is considered located in or placed in service within an energy community if 50 percent or more of the EC Project’s nameplate capacity is in an area that qualifies as an energy community”</a:t>
            </a:r>
          </a:p>
          <a:p>
            <a:endParaRPr lang="en-US"/>
          </a:p>
          <a:p>
            <a:r>
              <a:rPr lang="en-US"/>
              <a:t>“Nameplate capacity for an electrical generating unit means the maximum electrical generating output in megawatts (MW) that the unit is capable of producing on a steady state basis and during continuous operation under standard conditions, as measured by the manufacturer and consistent with the definition provided in 40 CFR § 96.202”</a:t>
            </a:r>
          </a:p>
          <a:p>
            <a:endParaRPr lang="en-US"/>
          </a:p>
          <a:p>
            <a:r>
              <a:rPr lang="en-US"/>
              <a:t>“For energy storage devices, the nameplate or maximum rated capacity means the storage device’s usable energy capacity (MWh). Usable energy capacity is the electric storage device capacity (in MW) multiplied by the duration hours of that storage capacity (h).”</a:t>
            </a:r>
          </a:p>
          <a:p>
            <a:endParaRPr lang="en-US"/>
          </a:p>
          <a:p>
            <a:r>
              <a:rPr lang="en-US"/>
              <a:t>Footprint test: “If an EC Project does not have a nameplate capacity (for example, qualified biogas property), such EC Project applies the Footprint Test. Such an EC Project is considered located in or placed in service within an energy community if 50 percent or more of its square footage is in an area that qualifies as an energy community.”</a:t>
            </a:r>
          </a:p>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
        <p:nvSpPr>
          <p:cNvPr id="5" name="Footer Placeholder 4">
            <a:extLst>
              <a:ext uri="{FF2B5EF4-FFF2-40B4-BE49-F238E27FC236}">
                <a16:creationId xmlns:a16="http://schemas.microsoft.com/office/drawing/2014/main" id="{BCFCB470-35ED-EC70-A9A5-5129509FE77E}"/>
              </a:ext>
            </a:extLst>
          </p:cNvPr>
          <p:cNvSpPr>
            <a:spLocks noGrp="1"/>
          </p:cNvSpPr>
          <p:nvPr>
            <p:ph type="ftr" sz="quarter" idx="4"/>
          </p:nvPr>
        </p:nvSpPr>
        <p:spPr/>
        <p:txBody>
          <a:bodyPr/>
          <a:lstStyle/>
          <a:p>
            <a:r>
              <a:rPr lang="en-US"/>
              <a:t>NHA 2023 Waterpower Week</a:t>
            </a:r>
          </a:p>
        </p:txBody>
      </p:sp>
    </p:spTree>
    <p:extLst>
      <p:ext uri="{BB962C8B-B14F-4D97-AF65-F5344CB8AC3E}">
        <p14:creationId xmlns:p14="http://schemas.microsoft.com/office/powerpoint/2010/main" val="1384003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tiff"/><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tiff"/><Relationship Id="rId4"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tiff"/><Relationship Id="rId4" Type="http://schemas.openxmlformats.org/officeDocument/2006/relationships/image" Target="../media/image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June 2, 2023</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57245"/>
            <a:ext cx="14630400" cy="7951961"/>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7" name="Content Placeholder 6"/>
          <p:cNvSpPr>
            <a:spLocks noGrp="1"/>
          </p:cNvSpPr>
          <p:nvPr>
            <p:ph sz="quarter" idx="10"/>
          </p:nvPr>
        </p:nvSpPr>
        <p:spPr>
          <a:xfrm>
            <a:off x="573139" y="1255840"/>
            <a:ext cx="13483520"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02" y="-57244"/>
            <a:ext cx="14630702" cy="105904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302" y="-57244"/>
            <a:ext cx="14630399" cy="1034089"/>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3280391447"/>
      </p:ext>
    </p:extLst>
  </p:cSld>
  <p:clrMapOvr>
    <a:masterClrMapping/>
  </p:clrMapOvr>
  <p:hf hdr="0" ftr="0" dt="0"/>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
            <a:ext cx="14647834" cy="789822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p:nvPicPr>
        <p:blipFill>
          <a:blip r:embed="rId3">
            <a:alphaModFix amt="75000"/>
          </a:blip>
          <a:stretch>
            <a:fillRect/>
          </a:stretch>
        </p:blipFill>
        <p:spPr>
          <a:xfrm>
            <a:off x="-52920" y="3999194"/>
            <a:ext cx="14710234" cy="3899029"/>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6591" y="2"/>
            <a:ext cx="2198942" cy="160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p:nvSpPr>
        <p:spPr>
          <a:xfrm>
            <a:off x="5156075" y="2169552"/>
            <a:ext cx="10547501" cy="377664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3432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199" y="5112848"/>
            <a:ext cx="5376143" cy="86405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5134152" y="6627817"/>
            <a:ext cx="9432202" cy="864059"/>
          </a:xfrm>
          <a:prstGeom prst="rect">
            <a:avLst/>
          </a:prstGeom>
        </p:spPr>
        <p:txBody>
          <a:bodyPr>
            <a:normAutofit/>
          </a:bodyPr>
          <a:lstStyle>
            <a:lvl1pPr marL="0" indent="0" algn="ctr">
              <a:buNone/>
              <a:defRPr sz="4320" b="0" i="0">
                <a:solidFill>
                  <a:schemeClr val="bg1"/>
                </a:solidFill>
                <a:latin typeface="Franklin Gothic Medium" panose="020B0603020102020204" pitchFamily="34" charset="0"/>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5508855"/>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4647834" cy="789822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p:nvPicPr>
        <p:blipFill>
          <a:blip r:embed="rId3">
            <a:alphaModFix amt="75000"/>
          </a:blip>
          <a:stretch>
            <a:fillRect/>
          </a:stretch>
        </p:blipFill>
        <p:spPr>
          <a:xfrm>
            <a:off x="-52920" y="3999194"/>
            <a:ext cx="14710234" cy="3899029"/>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6591" y="2"/>
            <a:ext cx="2198942" cy="160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81E75F4-2BA3-564D-B030-8A9B4F20E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199" y="5112848"/>
            <a:ext cx="5376143" cy="86405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5134152" y="6627817"/>
            <a:ext cx="9432202" cy="864059"/>
          </a:xfrm>
          <a:prstGeom prst="rect">
            <a:avLst/>
          </a:prstGeom>
        </p:spPr>
        <p:txBody>
          <a:bodyPr>
            <a:normAutofit/>
          </a:bodyPr>
          <a:lstStyle>
            <a:lvl1pPr marL="0" indent="0" algn="ctr">
              <a:buNone/>
              <a:defRPr sz="4320" b="0" i="0">
                <a:solidFill>
                  <a:schemeClr val="bg1"/>
                </a:solidFill>
                <a:latin typeface="Franklin Gothic Medium" panose="020B0603020102020204" pitchFamily="34" charset="0"/>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4913408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
            <a:ext cx="14647834" cy="789822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p:nvPicPr>
        <p:blipFill>
          <a:blip r:embed="rId3">
            <a:alphaModFix amt="75000"/>
          </a:blip>
          <a:stretch>
            <a:fillRect/>
          </a:stretch>
        </p:blipFill>
        <p:spPr>
          <a:xfrm>
            <a:off x="-52920" y="3999194"/>
            <a:ext cx="14710234" cy="3899029"/>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6591" y="2"/>
            <a:ext cx="2198942" cy="160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81E75F4-2BA3-564D-B030-8A9B4F20E8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199" y="5112848"/>
            <a:ext cx="5376143" cy="86405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5134152" y="6627817"/>
            <a:ext cx="9432202" cy="864059"/>
          </a:xfrm>
          <a:prstGeom prst="rect">
            <a:avLst/>
          </a:prstGeom>
        </p:spPr>
        <p:txBody>
          <a:bodyPr>
            <a:normAutofit/>
          </a:bodyPr>
          <a:lstStyle>
            <a:lvl1pPr marL="0" indent="0" algn="ctr">
              <a:buNone/>
              <a:defRPr sz="4320" b="0" i="0">
                <a:solidFill>
                  <a:schemeClr val="bg1"/>
                </a:solidFill>
                <a:latin typeface="Franklin Gothic Medium" panose="020B0603020102020204" pitchFamily="34" charset="0"/>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822826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4647834" cy="5141539"/>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6591" y="2"/>
            <a:ext cx="2198942" cy="160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886945" y="5325391"/>
            <a:ext cx="13231606" cy="843397"/>
          </a:xfrm>
          <a:prstGeom prst="rect">
            <a:avLst/>
          </a:prstGeom>
        </p:spPr>
        <p:txBody>
          <a:bodyPr>
            <a:normAutofit/>
          </a:bodyPr>
          <a:lstStyle>
            <a:lvl1pPr marL="0" indent="0" algn="l">
              <a:buNone/>
              <a:defRPr sz="4800" b="0" i="0">
                <a:solidFill>
                  <a:srgbClr val="282B2E"/>
                </a:solidFill>
                <a:latin typeface="Franklin Gothic Medium" panose="020B0603020102020204" pitchFamily="34" charset="0"/>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887471" y="6352637"/>
            <a:ext cx="6673682" cy="397350"/>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92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894570" y="6890016"/>
            <a:ext cx="2967902" cy="346424"/>
          </a:xfrm>
          <a:prstGeom prst="rect">
            <a:avLst/>
          </a:prstGeom>
        </p:spPr>
        <p:txBody>
          <a:bodyPr>
            <a:normAutofit/>
          </a:bodyPr>
          <a:lstStyle>
            <a:lvl1pPr>
              <a:buNone/>
              <a:defRPr sz="144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
        <p:nvSpPr>
          <p:cNvPr id="20" name="Subtitle 2">
            <a:extLst>
              <a:ext uri="{FF2B5EF4-FFF2-40B4-BE49-F238E27FC236}">
                <a16:creationId xmlns:a16="http://schemas.microsoft.com/office/drawing/2014/main" id="{7EC144EC-088E-D344-8939-71EBC03EAD4A}"/>
              </a:ext>
            </a:extLst>
          </p:cNvPr>
          <p:cNvSpPr txBox="1">
            <a:spLocks/>
          </p:cNvSpPr>
          <p:nvPr/>
        </p:nvSpPr>
        <p:spPr>
          <a:xfrm>
            <a:off x="4765986" y="2553136"/>
            <a:ext cx="10547501" cy="377664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34320" b="0" i="0">
                <a:solidFill>
                  <a:schemeClr val="bg1"/>
                </a:solidFill>
                <a:latin typeface="Franklin Gothic Book" panose="020B0503020102020204" pitchFamily="34" charset="0"/>
              </a:rPr>
              <a:t>water</a:t>
            </a:r>
          </a:p>
        </p:txBody>
      </p:sp>
    </p:spTree>
    <p:extLst>
      <p:ext uri="{BB962C8B-B14F-4D97-AF65-F5344CB8AC3E}">
        <p14:creationId xmlns:p14="http://schemas.microsoft.com/office/powerpoint/2010/main" val="2291874791"/>
      </p:ext>
    </p:extLst>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4647834" cy="5141539"/>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6591" y="2"/>
            <a:ext cx="2198942" cy="1604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886945" y="5325391"/>
            <a:ext cx="13231606" cy="843397"/>
          </a:xfrm>
          <a:prstGeom prst="rect">
            <a:avLst/>
          </a:prstGeom>
        </p:spPr>
        <p:txBody>
          <a:bodyPr>
            <a:normAutofit/>
          </a:bodyPr>
          <a:lstStyle>
            <a:lvl1pPr marL="0" indent="0" algn="l">
              <a:buNone/>
              <a:defRPr sz="4800" b="0" i="0">
                <a:solidFill>
                  <a:srgbClr val="282B2E"/>
                </a:solidFill>
                <a:latin typeface="Franklin Gothic Medium" panose="020B0603020102020204" pitchFamily="34" charset="0"/>
                <a:cs typeface="Aria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887471" y="6352637"/>
            <a:ext cx="6673682" cy="397350"/>
          </a:xfrm>
          <a:prstGeom prst="rect">
            <a:avLst/>
          </a:prstGeom>
        </p:spPr>
        <p:txBody>
          <a:bodyPr/>
          <a:lstStyle>
            <a:lvl1pPr marL="0" marR="0" indent="0" algn="l" defTabSz="548640" rtl="0" eaLnBrk="1" fontAlgn="auto" latinLnBrk="0" hangingPunct="1">
              <a:lnSpc>
                <a:spcPct val="100000"/>
              </a:lnSpc>
              <a:spcBef>
                <a:spcPct val="20000"/>
              </a:spcBef>
              <a:spcAft>
                <a:spcPts val="0"/>
              </a:spcAft>
              <a:buClrTx/>
              <a:buSzTx/>
              <a:buFontTx/>
              <a:buNone/>
              <a:tabLst/>
              <a:defRPr kumimoji="0" lang="en-US" sz="192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894570" y="6890016"/>
            <a:ext cx="2967902" cy="346424"/>
          </a:xfrm>
          <a:prstGeom prst="rect">
            <a:avLst/>
          </a:prstGeom>
        </p:spPr>
        <p:txBody>
          <a:bodyPr>
            <a:normAutofit/>
          </a:bodyPr>
          <a:lstStyle>
            <a:lvl1pPr>
              <a:buNone/>
              <a:defRPr sz="144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295003563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 y="-1"/>
            <a:ext cx="14630400" cy="7900416"/>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1145907"/>
            <a:ext cx="14630399" cy="917474"/>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9669695" y="1262822"/>
            <a:ext cx="4695914" cy="800560"/>
          </a:xfrm>
          <a:prstGeom prst="rect">
            <a:avLst/>
          </a:prstGeom>
        </p:spPr>
        <p:txBody>
          <a:bodyPr anchor="ctr" anchorCtr="0"/>
          <a:lstStyle>
            <a:lvl1pPr marL="0" indent="0" algn="r">
              <a:buFontTx/>
              <a:buNone/>
              <a:defRPr sz="192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9694" y="6542793"/>
            <a:ext cx="4480695" cy="720142"/>
          </a:xfrm>
          <a:prstGeom prst="rect">
            <a:avLst/>
          </a:prstGeom>
        </p:spPr>
      </p:pic>
    </p:spTree>
    <p:extLst>
      <p:ext uri="{BB962C8B-B14F-4D97-AF65-F5344CB8AC3E}">
        <p14:creationId xmlns:p14="http://schemas.microsoft.com/office/powerpoint/2010/main" val="232238317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4649779" cy="7900416"/>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1145907"/>
            <a:ext cx="14630399" cy="917474"/>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9669695" y="1262822"/>
            <a:ext cx="4695914" cy="800560"/>
          </a:xfrm>
          <a:prstGeom prst="rect">
            <a:avLst/>
          </a:prstGeom>
        </p:spPr>
        <p:txBody>
          <a:bodyPr anchor="ctr" anchorCtr="0"/>
          <a:lstStyle>
            <a:lvl1pPr marL="0" indent="0" algn="r">
              <a:buFontTx/>
              <a:buNone/>
              <a:defRPr sz="192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9694" y="6542793"/>
            <a:ext cx="4480695" cy="720142"/>
          </a:xfrm>
          <a:prstGeom prst="rect">
            <a:avLst/>
          </a:prstGeom>
        </p:spPr>
      </p:pic>
    </p:spTree>
    <p:extLst>
      <p:ext uri="{BB962C8B-B14F-4D97-AF65-F5344CB8AC3E}">
        <p14:creationId xmlns:p14="http://schemas.microsoft.com/office/powerpoint/2010/main" val="262346743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
            <a:ext cx="14630400" cy="7889965"/>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1145907"/>
            <a:ext cx="14630399" cy="917474"/>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9669695" y="1262822"/>
            <a:ext cx="4695914" cy="800560"/>
          </a:xfrm>
          <a:prstGeom prst="rect">
            <a:avLst/>
          </a:prstGeom>
        </p:spPr>
        <p:txBody>
          <a:bodyPr anchor="ctr" anchorCtr="0"/>
          <a:lstStyle>
            <a:lvl1pPr marL="0" indent="0" algn="r">
              <a:buFontTx/>
              <a:buNone/>
              <a:defRPr sz="192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9694" y="6542793"/>
            <a:ext cx="4480695" cy="720142"/>
          </a:xfrm>
          <a:prstGeom prst="rect">
            <a:avLst/>
          </a:prstGeom>
        </p:spPr>
      </p:pic>
    </p:spTree>
    <p:extLst>
      <p:ext uri="{BB962C8B-B14F-4D97-AF65-F5344CB8AC3E}">
        <p14:creationId xmlns:p14="http://schemas.microsoft.com/office/powerpoint/2010/main" val="219384607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p:nvSpPr>
        <p:spPr>
          <a:xfrm>
            <a:off x="1" y="-30480"/>
            <a:ext cx="14630400" cy="793637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17182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p:nvSpPr>
        <p:spPr>
          <a:xfrm>
            <a:off x="1" y="-30480"/>
            <a:ext cx="14630400" cy="793637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41249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
            <a:ext cx="14630400" cy="793265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921854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p:nvSpPr>
        <p:spPr>
          <a:xfrm>
            <a:off x="1" y="-30480"/>
            <a:ext cx="14630400" cy="793637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7" name="Content Placeholder 6"/>
          <p:cNvSpPr>
            <a:spLocks noGrp="1"/>
          </p:cNvSpPr>
          <p:nvPr>
            <p:ph sz="quarter" idx="10"/>
          </p:nvPr>
        </p:nvSpPr>
        <p:spPr>
          <a:xfrm>
            <a:off x="573138" y="1255839"/>
            <a:ext cx="13483521"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302" y="-57244"/>
            <a:ext cx="14630702" cy="105904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303" y="-57244"/>
            <a:ext cx="14630399" cy="1034089"/>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16212528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p:nvSpPr>
        <p:spPr>
          <a:xfrm>
            <a:off x="1" y="-57245"/>
            <a:ext cx="14630400" cy="7951961"/>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7" name="Content Placeholder 6"/>
          <p:cNvSpPr>
            <a:spLocks noGrp="1"/>
          </p:cNvSpPr>
          <p:nvPr>
            <p:ph sz="quarter" idx="10"/>
          </p:nvPr>
        </p:nvSpPr>
        <p:spPr>
          <a:xfrm>
            <a:off x="573138" y="1255839"/>
            <a:ext cx="13483521" cy="644484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302" y="-57244"/>
            <a:ext cx="14630702" cy="105904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303" y="-57244"/>
            <a:ext cx="14630399" cy="1034089"/>
          </a:xfrm>
          <a:noFill/>
        </p:spPr>
        <p:txBody>
          <a:bodyPr lIns="365760"/>
          <a:lstStyle>
            <a:lvl1pPr>
              <a:defRPr sz="38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65957923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30481"/>
            <a:ext cx="14630399" cy="1034089"/>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61666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30481"/>
            <a:ext cx="14630399" cy="1034089"/>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6441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302" y="-57244"/>
            <a:ext cx="14630702" cy="1034089"/>
          </a:xfrm>
          <a:prstGeom prst="rect">
            <a:avLst/>
          </a:prstGeom>
        </p:spPr>
      </p:pic>
      <p:sp>
        <p:nvSpPr>
          <p:cNvPr id="2" name="Title 1"/>
          <p:cNvSpPr>
            <a:spLocks noGrp="1"/>
          </p:cNvSpPr>
          <p:nvPr>
            <p:ph type="title"/>
          </p:nvPr>
        </p:nvSpPr>
        <p:spPr>
          <a:xfrm>
            <a:off x="-303" y="-57244"/>
            <a:ext cx="14630399" cy="1034089"/>
          </a:xfrm>
          <a:noFill/>
        </p:spPr>
        <p:txBody>
          <a:bodyPr lIns="365760"/>
          <a:lstStyle>
            <a:lvl1pPr>
              <a:defRPr sz="38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57875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68380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573138" y="1255839"/>
            <a:ext cx="13483521" cy="64448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5091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600030" y="2013577"/>
            <a:ext cx="6607594" cy="5120640"/>
          </a:xfrm>
          <a:prstGeom prst="rect">
            <a:avLst/>
          </a:prstGeom>
        </p:spPr>
        <p:txBody>
          <a:bodyPr/>
          <a:lstStyle>
            <a:lvl1pPr marL="219456" indent="-219456">
              <a:defRPr sz="2640" b="0" baseline="0"/>
            </a:lvl1pPr>
            <a:lvl2pPr>
              <a:buSzPct val="80000"/>
              <a:buFont typeface="Courier New" pitchFamily="49" charset="0"/>
              <a:buChar char="o"/>
              <a:defRPr lang="en-US" sz="2640" kern="1200" dirty="0" smtClean="0">
                <a:solidFill>
                  <a:schemeClr val="tx1"/>
                </a:solidFill>
                <a:latin typeface="+mn-lt"/>
                <a:ea typeface="+mn-ea"/>
                <a:cs typeface="+mn-cs"/>
              </a:defRPr>
            </a:lvl2pPr>
            <a:lvl3pPr>
              <a:buFont typeface="Calibri" pitchFamily="34" charset="0"/>
              <a:buChar char="–"/>
              <a:defRPr sz="2400"/>
            </a:lvl3pPr>
            <a:lvl4pPr>
              <a:buFont typeface="Wingdings" pitchFamily="2" charset="2"/>
              <a:buChar cha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7580556" y="2013577"/>
            <a:ext cx="6798833" cy="5120640"/>
          </a:xfrm>
          <a:prstGeom prst="rect">
            <a:avLst/>
          </a:prstGeom>
        </p:spPr>
        <p:txBody>
          <a:bodyPr/>
          <a:lstStyle>
            <a:lvl1pPr marL="219456" indent="-219456">
              <a:defRPr sz="2640" b="0"/>
            </a:lvl1pPr>
            <a:lvl2pPr>
              <a:buSzPct val="80000"/>
              <a:buFont typeface="Courier New" pitchFamily="49" charset="0"/>
              <a:buChar char="o"/>
              <a:defRPr sz="2640"/>
            </a:lvl2pPr>
            <a:lvl3pPr>
              <a:buFont typeface="Calibri" pitchFamily="34" charset="0"/>
              <a:buChar char="–"/>
              <a:defRPr sz="2400"/>
            </a:lvl3pPr>
            <a:lvl4pPr>
              <a:buFont typeface="Wingdings" pitchFamily="2" charset="2"/>
              <a:buChar cha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600031" y="1282057"/>
            <a:ext cx="6595642" cy="548640"/>
          </a:xfrm>
          <a:prstGeom prst="rect">
            <a:avLst/>
          </a:prstGeom>
        </p:spPr>
        <p:txBody>
          <a:bodyPr>
            <a:noAutofit/>
          </a:bodyPr>
          <a:lstStyle>
            <a:lvl1pPr>
              <a:buNone/>
              <a:defRPr sz="2880" b="1"/>
            </a:lvl1pPr>
          </a:lstStyle>
          <a:p>
            <a:pPr lvl="0"/>
            <a:r>
              <a:rPr lang="en-US"/>
              <a:t>Click to edit Master text styles</a:t>
            </a:r>
          </a:p>
        </p:txBody>
      </p:sp>
      <p:sp>
        <p:nvSpPr>
          <p:cNvPr id="9" name="Text Placeholder 8"/>
          <p:cNvSpPr>
            <a:spLocks noGrp="1"/>
          </p:cNvSpPr>
          <p:nvPr>
            <p:ph type="body" sz="quarter" idx="11"/>
          </p:nvPr>
        </p:nvSpPr>
        <p:spPr>
          <a:xfrm>
            <a:off x="7580556" y="1282057"/>
            <a:ext cx="6798833" cy="548640"/>
          </a:xfrm>
          <a:prstGeom prst="rect">
            <a:avLst/>
          </a:prstGeom>
        </p:spPr>
        <p:txBody>
          <a:bodyPr>
            <a:noAutofit/>
          </a:bodyPr>
          <a:lstStyle>
            <a:lvl1pPr>
              <a:buNone/>
              <a:defRPr sz="2880" b="1"/>
            </a:lvl1pPr>
          </a:lstStyle>
          <a:p>
            <a:pPr lvl="0"/>
            <a:r>
              <a:rPr lang="en-US"/>
              <a:t>Click to edit Master text styles</a:t>
            </a:r>
          </a:p>
        </p:txBody>
      </p:sp>
    </p:spTree>
    <p:extLst>
      <p:ext uri="{BB962C8B-B14F-4D97-AF65-F5344CB8AC3E}">
        <p14:creationId xmlns:p14="http://schemas.microsoft.com/office/powerpoint/2010/main" val="335256320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585241" y="1254714"/>
            <a:ext cx="12120736" cy="6293568"/>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37645242"/>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811531"/>
            <a:ext cx="14630400" cy="339090"/>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592">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867349"/>
            <a:ext cx="14630400" cy="975270"/>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908501"/>
            <a:ext cx="14630399" cy="1380677"/>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31135363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p:nvSpPr>
        <p:spPr>
          <a:xfrm>
            <a:off x="1" y="-30480"/>
            <a:ext cx="14630400" cy="793637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573138" y="1255839"/>
            <a:ext cx="13483521" cy="644484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841381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p:nvSpPr>
        <p:spPr>
          <a:xfrm>
            <a:off x="1" y="-30480"/>
            <a:ext cx="14630400" cy="792519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600030" y="2013577"/>
            <a:ext cx="6607594" cy="5120640"/>
          </a:xfrm>
          <a:prstGeom prst="rect">
            <a:avLst/>
          </a:prstGeom>
        </p:spPr>
        <p:txBody>
          <a:bodyPr/>
          <a:lstStyle>
            <a:lvl1pPr marL="219456" indent="-219456">
              <a:defRPr sz="2640" b="0" baseline="0">
                <a:solidFill>
                  <a:srgbClr val="FFFFFF"/>
                </a:solidFill>
              </a:defRPr>
            </a:lvl1pPr>
            <a:lvl2pPr>
              <a:buSzPct val="80000"/>
              <a:buFont typeface="Courier New" pitchFamily="49" charset="0"/>
              <a:buChar char="o"/>
              <a:defRPr lang="en-US" sz="2640" kern="1200" dirty="0" smtClean="0">
                <a:solidFill>
                  <a:srgbClr val="FFFFFF"/>
                </a:solidFill>
                <a:latin typeface="+mn-lt"/>
                <a:ea typeface="+mn-ea"/>
                <a:cs typeface="+mn-cs"/>
              </a:defRPr>
            </a:lvl2pPr>
            <a:lvl3pPr>
              <a:buFont typeface="Calibri" pitchFamily="34" charset="0"/>
              <a:buChar char="–"/>
              <a:defRPr sz="2400">
                <a:solidFill>
                  <a:srgbClr val="FFFFFF"/>
                </a:solidFill>
              </a:defRPr>
            </a:lvl3pPr>
            <a:lvl4pPr>
              <a:buFont typeface="Wingdings" pitchFamily="2" charset="2"/>
              <a:buChar char="§"/>
              <a:defRPr sz="2160">
                <a:solidFill>
                  <a:srgbClr val="FFFFFF"/>
                </a:solidFill>
              </a:defRPr>
            </a:lvl4pPr>
            <a:lvl5pPr>
              <a:defRPr sz="2160">
                <a:solidFill>
                  <a:srgbClr val="FFFFFF"/>
                </a:solidFill>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7580556" y="2013577"/>
            <a:ext cx="6798833" cy="5120640"/>
          </a:xfrm>
          <a:prstGeom prst="rect">
            <a:avLst/>
          </a:prstGeom>
        </p:spPr>
        <p:txBody>
          <a:bodyPr/>
          <a:lstStyle>
            <a:lvl1pPr marL="219456" indent="-219456">
              <a:defRPr sz="2640" b="0">
                <a:solidFill>
                  <a:srgbClr val="FFFFFF"/>
                </a:solidFill>
              </a:defRPr>
            </a:lvl1pPr>
            <a:lvl2pPr>
              <a:buSzPct val="80000"/>
              <a:buFont typeface="Courier New" pitchFamily="49" charset="0"/>
              <a:buChar char="o"/>
              <a:defRPr sz="2640">
                <a:solidFill>
                  <a:srgbClr val="FFFFFF"/>
                </a:solidFill>
              </a:defRPr>
            </a:lvl2pPr>
            <a:lvl3pPr>
              <a:buFont typeface="Calibri" pitchFamily="34" charset="0"/>
              <a:buChar char="–"/>
              <a:defRPr sz="2400">
                <a:solidFill>
                  <a:srgbClr val="FFFFFF"/>
                </a:solidFill>
              </a:defRPr>
            </a:lvl3pPr>
            <a:lvl4pPr>
              <a:buFont typeface="Wingdings" pitchFamily="2" charset="2"/>
              <a:buChar char="§"/>
              <a:defRPr sz="2160">
                <a:solidFill>
                  <a:srgbClr val="FFFFFF"/>
                </a:solidFill>
              </a:defRPr>
            </a:lvl4pPr>
            <a:lvl5pPr>
              <a:defRPr sz="2160">
                <a:solidFill>
                  <a:srgbClr val="FFFFFF"/>
                </a:solidFill>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600031" y="1282057"/>
            <a:ext cx="6595642" cy="548640"/>
          </a:xfrm>
          <a:prstGeom prst="rect">
            <a:avLst/>
          </a:prstGeom>
        </p:spPr>
        <p:txBody>
          <a:bodyPr>
            <a:noAutofit/>
          </a:bodyPr>
          <a:lstStyle>
            <a:lvl1pPr>
              <a:buNone/>
              <a:defRPr sz="288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7580556" y="1282057"/>
            <a:ext cx="6798833" cy="548640"/>
          </a:xfrm>
          <a:prstGeom prst="rect">
            <a:avLst/>
          </a:prstGeom>
        </p:spPr>
        <p:txBody>
          <a:bodyPr>
            <a:noAutofit/>
          </a:bodyPr>
          <a:lstStyle>
            <a:lvl1pPr>
              <a:buNone/>
              <a:defRPr sz="288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p:nvCxnSpPr>
        <p:spPr>
          <a:xfrm>
            <a:off x="0" y="972662"/>
            <a:ext cx="146303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79729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p:nvSpPr>
        <p:spPr>
          <a:xfrm>
            <a:off x="1" y="-30480"/>
            <a:ext cx="14630400" cy="793637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573138" y="1255839"/>
            <a:ext cx="13483521" cy="644484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65858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p:nvSpPr>
        <p:spPr>
          <a:xfrm>
            <a:off x="1" y="-30480"/>
            <a:ext cx="14630400" cy="792519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585241" y="1254714"/>
            <a:ext cx="12120736" cy="6293568"/>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86917322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chemeClr val="tx2"/>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6/2/2023</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a:solidFill>
                  <a:schemeClr val="tx2"/>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3"/>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8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F0263-5DD6-634E-82E1-DE4CFACC0838}"/>
              </a:ext>
            </a:extLst>
          </p:cNvPr>
          <p:cNvSpPr/>
          <p:nvPr/>
        </p:nvSpPr>
        <p:spPr>
          <a:xfrm>
            <a:off x="2219904" y="7894322"/>
            <a:ext cx="12410496" cy="340996"/>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160">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55CC39C0-1BBE-8F46-BAF2-FEC6DAFBCE24}"/>
              </a:ext>
            </a:extLst>
          </p:cNvPr>
          <p:cNvSpPr>
            <a:spLocks/>
          </p:cNvSpPr>
          <p:nvPr/>
        </p:nvSpPr>
        <p:spPr>
          <a:xfrm flipH="1">
            <a:off x="0" y="7894322"/>
            <a:ext cx="2219904" cy="340996"/>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160">
              <a:solidFill>
                <a:srgbClr val="FFFFFF"/>
              </a:solidFill>
              <a:ea typeface="ＭＳ Ｐゴシック" pitchFamily="-106" charset="-128"/>
              <a:cs typeface="ＭＳ Ｐゴシック" pitchFamily="-106" charset="-128"/>
            </a:endParaRPr>
          </a:p>
        </p:txBody>
      </p:sp>
      <p:sp>
        <p:nvSpPr>
          <p:cNvPr id="13" name="Text Placeholder 9">
            <a:extLst>
              <a:ext uri="{FF2B5EF4-FFF2-40B4-BE49-F238E27FC236}">
                <a16:creationId xmlns:a16="http://schemas.microsoft.com/office/drawing/2014/main" id="{1A35A6CB-9412-B845-A43B-93A0C14057D4}"/>
              </a:ext>
            </a:extLst>
          </p:cNvPr>
          <p:cNvSpPr txBox="1">
            <a:spLocks/>
          </p:cNvSpPr>
          <p:nvPr/>
        </p:nvSpPr>
        <p:spPr>
          <a:xfrm>
            <a:off x="13906312" y="7926706"/>
            <a:ext cx="724088" cy="28956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108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1080">
              <a:solidFill>
                <a:srgbClr val="FFFFFF"/>
              </a:solidFill>
              <a:latin typeface="Franklin Gothic Book" charset="0"/>
              <a:cs typeface="Arial" charset="0"/>
            </a:endParaRPr>
          </a:p>
        </p:txBody>
      </p:sp>
      <p:sp>
        <p:nvSpPr>
          <p:cNvPr id="14" name="TextBox 13">
            <a:extLst>
              <a:ext uri="{FF2B5EF4-FFF2-40B4-BE49-F238E27FC236}">
                <a16:creationId xmlns:a16="http://schemas.microsoft.com/office/drawing/2014/main" id="{07E4AECC-F685-674B-8903-B8B9BB03C65D}"/>
              </a:ext>
            </a:extLst>
          </p:cNvPr>
          <p:cNvSpPr txBox="1"/>
          <p:nvPr/>
        </p:nvSpPr>
        <p:spPr>
          <a:xfrm>
            <a:off x="76412" y="7926705"/>
            <a:ext cx="9923634" cy="267766"/>
          </a:xfrm>
          <a:prstGeom prst="rect">
            <a:avLst/>
          </a:prstGeom>
          <a:noFill/>
        </p:spPr>
        <p:txBody>
          <a:bodyPr wrap="square">
            <a:spAutoFit/>
          </a:bodyPr>
          <a:lstStyle/>
          <a:p>
            <a:pPr fontAlgn="auto">
              <a:spcBef>
                <a:spcPts val="0"/>
              </a:spcBef>
              <a:spcAft>
                <a:spcPts val="0"/>
              </a:spcAft>
              <a:defRPr/>
            </a:pPr>
            <a:r>
              <a:rPr lang="en-US" sz="114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682188030"/>
      </p:ext>
    </p:extLst>
  </p:cSld>
  <p:clrMap bg1="lt1" tx1="dk1" bg2="lt2" tx2="dk2" accent1="accent1" accent2="accent2" accent3="accent3" accent4="accent4" accent5="accent5" accent6="accent6" hlink="hlink" folHlink="folHlink"/>
  <p:sldLayoutIdLst>
    <p:sldLayoutId id="2147483734" r:id="rId1"/>
    <p:sldLayoutId id="2147483781" r:id="rId2"/>
    <p:sldLayoutId id="2147483782" r:id="rId3"/>
    <p:sldLayoutId id="2147483735" r:id="rId4"/>
    <p:sldLayoutId id="2147483783"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219904" y="7894320"/>
            <a:ext cx="12410496" cy="340996"/>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592">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7894320"/>
            <a:ext cx="2219904" cy="340996"/>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592">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577367" y="-30480"/>
            <a:ext cx="13959665" cy="975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3906311" y="7926706"/>
            <a:ext cx="724089" cy="28956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108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108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577367" y="1257300"/>
            <a:ext cx="13166979" cy="5431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p:nvSpPr>
        <p:spPr>
          <a:xfrm>
            <a:off x="76412" y="7926705"/>
            <a:ext cx="9923633" cy="267766"/>
          </a:xfrm>
          <a:prstGeom prst="rect">
            <a:avLst/>
          </a:prstGeom>
          <a:noFill/>
        </p:spPr>
        <p:txBody>
          <a:bodyPr wrap="square">
            <a:spAutoFit/>
          </a:bodyPr>
          <a:lstStyle/>
          <a:p>
            <a:pPr fontAlgn="auto">
              <a:spcBef>
                <a:spcPts val="0"/>
              </a:spcBef>
              <a:spcAft>
                <a:spcPts val="0"/>
              </a:spcAft>
              <a:defRPr/>
            </a:pPr>
            <a:r>
              <a:rPr lang="en-US" sz="114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23474065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Lst>
  <p:hf hdr="0" ftr="0" dt="0"/>
  <p:txStyles>
    <p:titleStyle>
      <a:lvl1pPr algn="l" defTabSz="548640" rtl="0" eaLnBrk="1" fontAlgn="base" hangingPunct="1">
        <a:spcBef>
          <a:spcPct val="0"/>
        </a:spcBef>
        <a:spcAft>
          <a:spcPct val="0"/>
        </a:spcAft>
        <a:defRPr lang="en-US" sz="3960" b="1" kern="1200" dirty="0">
          <a:solidFill>
            <a:srgbClr val="00B9EA"/>
          </a:solidFill>
          <a:latin typeface="+mj-lt"/>
          <a:ea typeface="ヒラギノ角ゴ Pro W3" charset="0"/>
          <a:cs typeface="Arial"/>
        </a:defRPr>
      </a:lvl1pPr>
      <a:lvl2pPr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2pPr>
      <a:lvl3pPr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3pPr>
      <a:lvl4pPr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4pPr>
      <a:lvl5pPr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5pPr>
      <a:lvl6pPr marL="54864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6pPr>
      <a:lvl7pPr marL="109728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7pPr>
      <a:lvl8pPr marL="164592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8pPr>
      <a:lvl9pPr marL="2194560" algn="l" defTabSz="548640" rtl="0" eaLnBrk="1" fontAlgn="base" hangingPunct="1">
        <a:spcBef>
          <a:spcPct val="0"/>
        </a:spcBef>
        <a:spcAft>
          <a:spcPct val="0"/>
        </a:spcAft>
        <a:defRPr sz="3960" b="1">
          <a:solidFill>
            <a:srgbClr val="007934"/>
          </a:solidFill>
          <a:latin typeface="Franklin Gothic Medium" charset="0"/>
          <a:ea typeface="ヒラギノ角ゴ Pro W3" charset="0"/>
        </a:defRPr>
      </a:lvl9pPr>
    </p:titleStyle>
    <p:bodyStyle>
      <a:lvl1pPr marL="411480" indent="-411480" algn="l" defTabSz="548640" rtl="0" eaLnBrk="1" fontAlgn="base" hangingPunct="1">
        <a:spcBef>
          <a:spcPct val="20000"/>
        </a:spcBef>
        <a:spcAft>
          <a:spcPct val="0"/>
        </a:spcAft>
        <a:buFont typeface="Arial" charset="0"/>
        <a:buChar char="•"/>
        <a:defRPr sz="3120" kern="1200">
          <a:solidFill>
            <a:srgbClr val="282B2E"/>
          </a:solidFill>
          <a:latin typeface="+mn-lt"/>
          <a:ea typeface="ヒラギノ角ゴ Pro W3" charset="0"/>
          <a:cs typeface="Arial"/>
        </a:defRPr>
      </a:lvl1pPr>
      <a:lvl2pPr marL="891540" indent="-342900" algn="l" defTabSz="548640" rtl="0" eaLnBrk="1" fontAlgn="base" hangingPunct="1">
        <a:spcBef>
          <a:spcPct val="20000"/>
        </a:spcBef>
        <a:spcAft>
          <a:spcPct val="0"/>
        </a:spcAft>
        <a:buFont typeface="Arial" charset="0"/>
        <a:buChar char="–"/>
        <a:defRPr sz="2880" kern="1200">
          <a:solidFill>
            <a:srgbClr val="282B2E"/>
          </a:solidFill>
          <a:latin typeface="+mn-lt"/>
          <a:ea typeface="ヒラギノ角ゴ Pro W3" charset="0"/>
          <a:cs typeface="Arial"/>
        </a:defRPr>
      </a:lvl2pPr>
      <a:lvl3pPr marL="1371600" indent="-274320" algn="l" defTabSz="548640" rtl="0" eaLnBrk="1" fontAlgn="base" hangingPunct="1">
        <a:spcBef>
          <a:spcPct val="20000"/>
        </a:spcBef>
        <a:spcAft>
          <a:spcPct val="0"/>
        </a:spcAft>
        <a:buFont typeface="Arial" charset="0"/>
        <a:buChar char="•"/>
        <a:defRPr sz="2640" kern="1200">
          <a:solidFill>
            <a:srgbClr val="282B2E"/>
          </a:solidFill>
          <a:latin typeface="+mn-lt"/>
          <a:ea typeface="ヒラギノ角ゴ Pro W3" charset="0"/>
          <a:cs typeface="Arial"/>
        </a:defRPr>
      </a:lvl3pPr>
      <a:lvl4pPr marL="1920240" indent="-274320" algn="l" defTabSz="54864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4pPr>
      <a:lvl5pPr marL="2468880" indent="-274320" algn="l" defTabSz="54864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energy.gov/eere/water/water-power-tools-and-datasets"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nergy.gov/eere/water/inflation-reduction-act-opportunities-hydropower-and-marine-energy"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BC26EB9-7070-AF90-A9D1-376DB6C5D957}"/>
              </a:ext>
            </a:extLst>
          </p:cNvPr>
          <p:cNvSpPr>
            <a:spLocks noGrp="1"/>
          </p:cNvSpPr>
          <p:nvPr>
            <p:ph type="subTitle" idx="1"/>
          </p:nvPr>
        </p:nvSpPr>
        <p:spPr>
          <a:xfrm>
            <a:off x="894569" y="5325391"/>
            <a:ext cx="13223982" cy="843397"/>
          </a:xfrm>
        </p:spPr>
        <p:txBody>
          <a:bodyPr/>
          <a:lstStyle/>
          <a:p>
            <a:r>
              <a:rPr lang="en-US"/>
              <a:t>Tax Credits in the Inflation Reduction Act</a:t>
            </a:r>
          </a:p>
        </p:txBody>
      </p:sp>
      <p:sp>
        <p:nvSpPr>
          <p:cNvPr id="7" name="Text Placeholder 6">
            <a:extLst>
              <a:ext uri="{FF2B5EF4-FFF2-40B4-BE49-F238E27FC236}">
                <a16:creationId xmlns:a16="http://schemas.microsoft.com/office/drawing/2014/main" id="{FEA6FAF4-DB1F-E976-BA23-5E286AF8ED65}"/>
              </a:ext>
            </a:extLst>
          </p:cNvPr>
          <p:cNvSpPr>
            <a:spLocks noGrp="1"/>
          </p:cNvSpPr>
          <p:nvPr>
            <p:ph type="body" sz="quarter" idx="10"/>
          </p:nvPr>
        </p:nvSpPr>
        <p:spPr>
          <a:xfrm>
            <a:off x="887471" y="6260229"/>
            <a:ext cx="10660095" cy="581199"/>
          </a:xfrm>
        </p:spPr>
        <p:txBody>
          <a:bodyPr/>
          <a:lstStyle/>
          <a:p>
            <a:r>
              <a:rPr lang="en-US" b="1"/>
              <a:t>Beth Hartman, Program Manager for Strategic Innovation and Outreach</a:t>
            </a:r>
          </a:p>
          <a:p>
            <a:r>
              <a:rPr lang="en-US" i="1"/>
              <a:t>Water Power Technologies Office, U.S. Department of Energy</a:t>
            </a:r>
          </a:p>
        </p:txBody>
      </p:sp>
      <p:sp>
        <p:nvSpPr>
          <p:cNvPr id="8" name="Text Placeholder 7">
            <a:extLst>
              <a:ext uri="{FF2B5EF4-FFF2-40B4-BE49-F238E27FC236}">
                <a16:creationId xmlns:a16="http://schemas.microsoft.com/office/drawing/2014/main" id="{3043A94F-5BA2-C4B9-B8D5-7995F5105FFF}"/>
              </a:ext>
            </a:extLst>
          </p:cNvPr>
          <p:cNvSpPr>
            <a:spLocks noGrp="1"/>
          </p:cNvSpPr>
          <p:nvPr>
            <p:ph type="body" sz="quarter" idx="13"/>
          </p:nvPr>
        </p:nvSpPr>
        <p:spPr>
          <a:xfrm>
            <a:off x="894569" y="7203528"/>
            <a:ext cx="4996779" cy="346424"/>
          </a:xfrm>
        </p:spPr>
        <p:txBody>
          <a:bodyPr>
            <a:normAutofit/>
          </a:bodyPr>
          <a:lstStyle/>
          <a:p>
            <a:r>
              <a:rPr lang="en-US"/>
              <a:t>Waterpower Week	May 8, 2023</a:t>
            </a:r>
          </a:p>
        </p:txBody>
      </p:sp>
    </p:spTree>
    <p:extLst>
      <p:ext uri="{BB962C8B-B14F-4D97-AF65-F5344CB8AC3E}">
        <p14:creationId xmlns:p14="http://schemas.microsoft.com/office/powerpoint/2010/main" val="294251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455CC-6750-0140-59BB-6F8CA3808613}"/>
              </a:ext>
            </a:extLst>
          </p:cNvPr>
          <p:cNvSpPr>
            <a:spLocks noGrp="1"/>
          </p:cNvSpPr>
          <p:nvPr>
            <p:ph type="title"/>
          </p:nvPr>
        </p:nvSpPr>
        <p:spPr/>
        <p:txBody>
          <a:bodyPr/>
          <a:lstStyle/>
          <a:p>
            <a:r>
              <a:rPr lang="en-US"/>
              <a:t>The Tool Will Include a Query Function</a:t>
            </a:r>
          </a:p>
        </p:txBody>
      </p:sp>
      <p:pic>
        <p:nvPicPr>
          <p:cNvPr id="8" name="Picture 4" descr="Catalyst Property Database">
            <a:extLst>
              <a:ext uri="{FF2B5EF4-FFF2-40B4-BE49-F238E27FC236}">
                <a16:creationId xmlns:a16="http://schemas.microsoft.com/office/drawing/2014/main" id="{F89A01F5-28FB-4860-714E-7F3336A9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9263" y="-4992"/>
            <a:ext cx="2331138" cy="932456"/>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5" descr="Map&#10;&#10;Description automatically generated">
            <a:extLst>
              <a:ext uri="{FF2B5EF4-FFF2-40B4-BE49-F238E27FC236}">
                <a16:creationId xmlns:a16="http://schemas.microsoft.com/office/drawing/2014/main" id="{2031734F-D31C-ED8B-3232-71C0E489B40B}"/>
              </a:ext>
            </a:extLst>
          </p:cNvPr>
          <p:cNvPicPr>
            <a:picLocks noChangeAspect="1"/>
          </p:cNvPicPr>
          <p:nvPr/>
        </p:nvPicPr>
        <p:blipFill>
          <a:blip r:embed="rId4"/>
          <a:stretch>
            <a:fillRect/>
          </a:stretch>
        </p:blipFill>
        <p:spPr>
          <a:xfrm>
            <a:off x="287383" y="991405"/>
            <a:ext cx="14090677" cy="6898561"/>
          </a:xfrm>
          <a:prstGeom prst="rect">
            <a:avLst/>
          </a:prstGeom>
        </p:spPr>
      </p:pic>
    </p:spTree>
    <p:extLst>
      <p:ext uri="{BB962C8B-B14F-4D97-AF65-F5344CB8AC3E}">
        <p14:creationId xmlns:p14="http://schemas.microsoft.com/office/powerpoint/2010/main" val="2761865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E74254-B244-A912-C652-3A5B758483BB}"/>
              </a:ext>
            </a:extLst>
          </p:cNvPr>
          <p:cNvSpPr>
            <a:spLocks noGrp="1"/>
          </p:cNvSpPr>
          <p:nvPr>
            <p:ph sz="quarter" idx="10"/>
          </p:nvPr>
        </p:nvSpPr>
        <p:spPr>
          <a:xfrm>
            <a:off x="573138" y="1151335"/>
            <a:ext cx="13483521" cy="1424672"/>
          </a:xfrm>
        </p:spPr>
        <p:txBody>
          <a:bodyPr/>
          <a:lstStyle/>
          <a:p>
            <a:pPr marL="0" indent="0" defTabSz="548640" fontAlgn="base">
              <a:lnSpc>
                <a:spcPct val="110000"/>
              </a:lnSpc>
              <a:spcBef>
                <a:spcPts val="800"/>
              </a:spcBef>
              <a:spcAft>
                <a:spcPts val="800"/>
              </a:spcAft>
              <a:buNone/>
            </a:pPr>
            <a:r>
              <a:rPr lang="en-US" sz="3200">
                <a:cs typeface="Arial"/>
              </a:rPr>
              <a:t>Some potential PSH reservoir pairs straddle an energy community boundary. How does this affect tax credit determination? </a:t>
            </a:r>
            <a:endParaRPr lang="en-US" sz="3200"/>
          </a:p>
        </p:txBody>
      </p:sp>
      <p:sp>
        <p:nvSpPr>
          <p:cNvPr id="3" name="Title 2">
            <a:extLst>
              <a:ext uri="{FF2B5EF4-FFF2-40B4-BE49-F238E27FC236}">
                <a16:creationId xmlns:a16="http://schemas.microsoft.com/office/drawing/2014/main" id="{2AA1AAEB-DC20-FE54-18F3-E63E8D5FEAE7}"/>
              </a:ext>
            </a:extLst>
          </p:cNvPr>
          <p:cNvSpPr>
            <a:spLocks noGrp="1"/>
          </p:cNvSpPr>
          <p:nvPr>
            <p:ph type="title"/>
          </p:nvPr>
        </p:nvSpPr>
        <p:spPr/>
        <p:txBody>
          <a:bodyPr/>
          <a:lstStyle/>
          <a:p>
            <a:r>
              <a:rPr lang="en-US"/>
              <a:t>Tool Allows for Geospatial Assessment for Tax Credit Determination</a:t>
            </a:r>
          </a:p>
        </p:txBody>
      </p:sp>
      <p:sp>
        <p:nvSpPr>
          <p:cNvPr id="13" name="TextBox 12">
            <a:extLst>
              <a:ext uri="{FF2B5EF4-FFF2-40B4-BE49-F238E27FC236}">
                <a16:creationId xmlns:a16="http://schemas.microsoft.com/office/drawing/2014/main" id="{5954CD59-EFA1-EAE7-76B5-F11D318CF35B}"/>
              </a:ext>
            </a:extLst>
          </p:cNvPr>
          <p:cNvSpPr txBox="1"/>
          <p:nvPr/>
        </p:nvSpPr>
        <p:spPr>
          <a:xfrm>
            <a:off x="1822562" y="7347503"/>
            <a:ext cx="6479364" cy="430887"/>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bg1"/>
                </a:solidFill>
                <a:effectLst/>
                <a:uLnTx/>
                <a:uFillTx/>
                <a:latin typeface="+mj-lt"/>
                <a:ea typeface="+mn-ea"/>
                <a:cs typeface="+mn-cs"/>
              </a:rPr>
              <a:t>Upper reservoir in</a:t>
            </a:r>
            <a:r>
              <a:rPr lang="en-US" sz="2200">
                <a:solidFill>
                  <a:schemeClr val="bg1"/>
                </a:solidFill>
                <a:latin typeface="+mj-lt"/>
              </a:rPr>
              <a:t>		</a:t>
            </a:r>
            <a:r>
              <a:rPr kumimoji="0" lang="en-US" sz="2200" b="0" i="0" u="none" strike="noStrike" kern="1200" cap="none" spc="0" normalizeH="0" baseline="0" noProof="0">
                <a:ln>
                  <a:noFill/>
                </a:ln>
                <a:solidFill>
                  <a:schemeClr val="bg1"/>
                </a:solidFill>
                <a:effectLst/>
                <a:uLnTx/>
                <a:uFillTx/>
                <a:latin typeface="+mj-lt"/>
                <a:ea typeface="+mn-ea"/>
                <a:cs typeface="+mn-cs"/>
              </a:rPr>
              <a:t>Lower reservoir out </a:t>
            </a:r>
          </a:p>
        </p:txBody>
      </p:sp>
      <p:pic>
        <p:nvPicPr>
          <p:cNvPr id="14" name="Picture 13">
            <a:extLst>
              <a:ext uri="{FF2B5EF4-FFF2-40B4-BE49-F238E27FC236}">
                <a16:creationId xmlns:a16="http://schemas.microsoft.com/office/drawing/2014/main" id="{04EE5D0C-2298-68AE-5441-28063CE07876}"/>
              </a:ext>
            </a:extLst>
          </p:cNvPr>
          <p:cNvPicPr>
            <a:picLocks noChangeAspect="1"/>
          </p:cNvPicPr>
          <p:nvPr/>
        </p:nvPicPr>
        <p:blipFill>
          <a:blip r:embed="rId3"/>
          <a:stretch>
            <a:fillRect/>
          </a:stretch>
        </p:blipFill>
        <p:spPr>
          <a:xfrm>
            <a:off x="8723122" y="2594014"/>
            <a:ext cx="4880314" cy="4253010"/>
          </a:xfrm>
          <a:prstGeom prst="rect">
            <a:avLst/>
          </a:prstGeom>
        </p:spPr>
      </p:pic>
      <p:pic>
        <p:nvPicPr>
          <p:cNvPr id="15" name="Picture 14">
            <a:extLst>
              <a:ext uri="{FF2B5EF4-FFF2-40B4-BE49-F238E27FC236}">
                <a16:creationId xmlns:a16="http://schemas.microsoft.com/office/drawing/2014/main" id="{E523D9D9-EF3C-E633-056F-AA74EF35334B}"/>
              </a:ext>
            </a:extLst>
          </p:cNvPr>
          <p:cNvPicPr>
            <a:picLocks noChangeAspect="1"/>
          </p:cNvPicPr>
          <p:nvPr/>
        </p:nvPicPr>
        <p:blipFill>
          <a:blip r:embed="rId4"/>
          <a:stretch>
            <a:fillRect/>
          </a:stretch>
        </p:blipFill>
        <p:spPr>
          <a:xfrm>
            <a:off x="778722" y="2594014"/>
            <a:ext cx="7581702" cy="4255961"/>
          </a:xfrm>
          <a:prstGeom prst="rect">
            <a:avLst/>
          </a:prstGeom>
        </p:spPr>
      </p:pic>
      <p:cxnSp>
        <p:nvCxnSpPr>
          <p:cNvPr id="16" name="Straight Arrow Connector 15">
            <a:extLst>
              <a:ext uri="{FF2B5EF4-FFF2-40B4-BE49-F238E27FC236}">
                <a16:creationId xmlns:a16="http://schemas.microsoft.com/office/drawing/2014/main" id="{BF78B37E-CA47-111E-2F0C-F8756C6B38C6}"/>
              </a:ext>
            </a:extLst>
          </p:cNvPr>
          <p:cNvCxnSpPr>
            <a:cxnSpLocks/>
          </p:cNvCxnSpPr>
          <p:nvPr/>
        </p:nvCxnSpPr>
        <p:spPr>
          <a:xfrm flipV="1">
            <a:off x="11792902" y="3958046"/>
            <a:ext cx="0" cy="3327585"/>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7AB3B61-96D6-7330-D645-C274050A43A1}"/>
              </a:ext>
            </a:extLst>
          </p:cNvPr>
          <p:cNvCxnSpPr>
            <a:cxnSpLocks/>
          </p:cNvCxnSpPr>
          <p:nvPr/>
        </p:nvCxnSpPr>
        <p:spPr>
          <a:xfrm flipH="1" flipV="1">
            <a:off x="1723558" y="6599075"/>
            <a:ext cx="908251" cy="751871"/>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B6CEB3A-BD33-07E0-7150-701A4F075EFE}"/>
              </a:ext>
            </a:extLst>
          </p:cNvPr>
          <p:cNvCxnSpPr>
            <a:cxnSpLocks/>
          </p:cNvCxnSpPr>
          <p:nvPr/>
        </p:nvCxnSpPr>
        <p:spPr>
          <a:xfrm flipV="1">
            <a:off x="9871276" y="6559701"/>
            <a:ext cx="0" cy="664147"/>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D8EFB9-700A-61A4-77B1-9E62F7664A04}"/>
              </a:ext>
            </a:extLst>
          </p:cNvPr>
          <p:cNvCxnSpPr>
            <a:cxnSpLocks/>
          </p:cNvCxnSpPr>
          <p:nvPr/>
        </p:nvCxnSpPr>
        <p:spPr>
          <a:xfrm flipV="1">
            <a:off x="5902723" y="4297680"/>
            <a:ext cx="0" cy="2987951"/>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FE77914-B9DD-049F-A2EB-6EDD96C4B827}"/>
              </a:ext>
            </a:extLst>
          </p:cNvPr>
          <p:cNvSpPr txBox="1"/>
          <p:nvPr/>
        </p:nvSpPr>
        <p:spPr>
          <a:xfrm>
            <a:off x="8361741" y="7347503"/>
            <a:ext cx="6360055" cy="430887"/>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chemeClr val="bg1"/>
                </a:solidFill>
                <a:effectLst/>
                <a:uLnTx/>
                <a:uFillTx/>
                <a:latin typeface="+mj-lt"/>
                <a:ea typeface="+mn-ea"/>
                <a:cs typeface="+mn-cs"/>
              </a:rPr>
              <a:t>Lower reservoir in	</a:t>
            </a:r>
            <a:r>
              <a:rPr lang="en-US" sz="2200">
                <a:solidFill>
                  <a:schemeClr val="bg1"/>
                </a:solidFill>
                <a:latin typeface="+mj-lt"/>
              </a:rPr>
              <a:t>       </a:t>
            </a:r>
            <a:r>
              <a:rPr kumimoji="0" lang="en-US" sz="2200" b="0" i="0" u="none" strike="noStrike" kern="1200" cap="none" spc="0" normalizeH="0" baseline="0" noProof="0">
                <a:ln>
                  <a:noFill/>
                </a:ln>
                <a:solidFill>
                  <a:schemeClr val="bg1"/>
                </a:solidFill>
                <a:effectLst/>
                <a:uLnTx/>
                <a:uFillTx/>
                <a:latin typeface="+mj-lt"/>
                <a:ea typeface="+mn-ea"/>
                <a:cs typeface="+mn-cs"/>
              </a:rPr>
              <a:t>Upper reservoir out </a:t>
            </a:r>
          </a:p>
        </p:txBody>
      </p:sp>
    </p:spTree>
    <p:extLst>
      <p:ext uri="{BB962C8B-B14F-4D97-AF65-F5344CB8AC3E}">
        <p14:creationId xmlns:p14="http://schemas.microsoft.com/office/powerpoint/2010/main" val="3132098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0AD1A-126E-D3DD-F040-F32CF3A4EB56}"/>
              </a:ext>
            </a:extLst>
          </p:cNvPr>
          <p:cNvSpPr>
            <a:spLocks noGrp="1"/>
          </p:cNvSpPr>
          <p:nvPr>
            <p:ph type="title"/>
          </p:nvPr>
        </p:nvSpPr>
        <p:spPr/>
        <p:txBody>
          <a:bodyPr/>
          <a:lstStyle/>
          <a:p>
            <a:r>
              <a:rPr lang="en-US"/>
              <a:t>Users Will Be Able to View Potential Sites Summarized by State...</a:t>
            </a:r>
          </a:p>
        </p:txBody>
      </p:sp>
      <p:pic>
        <p:nvPicPr>
          <p:cNvPr id="4" name="Content Placeholder 5" descr="Map&#10;&#10;Description automatically generated">
            <a:extLst>
              <a:ext uri="{FF2B5EF4-FFF2-40B4-BE49-F238E27FC236}">
                <a16:creationId xmlns:a16="http://schemas.microsoft.com/office/drawing/2014/main" id="{D90DEA05-2BC4-2A0B-C7DB-3445689F77E1}"/>
              </a:ext>
            </a:extLst>
          </p:cNvPr>
          <p:cNvPicPr>
            <a:picLocks noChangeAspect="1"/>
          </p:cNvPicPr>
          <p:nvPr/>
        </p:nvPicPr>
        <p:blipFill>
          <a:blip r:embed="rId2"/>
          <a:stretch>
            <a:fillRect/>
          </a:stretch>
        </p:blipFill>
        <p:spPr>
          <a:xfrm>
            <a:off x="254913" y="995506"/>
            <a:ext cx="14119966" cy="6898192"/>
          </a:xfrm>
          <a:prstGeom prst="rect">
            <a:avLst/>
          </a:prstGeom>
        </p:spPr>
      </p:pic>
    </p:spTree>
    <p:extLst>
      <p:ext uri="{BB962C8B-B14F-4D97-AF65-F5344CB8AC3E}">
        <p14:creationId xmlns:p14="http://schemas.microsoft.com/office/powerpoint/2010/main" val="1171987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EFA2C-861F-F950-44F6-78758C37DAE3}"/>
              </a:ext>
            </a:extLst>
          </p:cNvPr>
          <p:cNvSpPr>
            <a:spLocks noGrp="1"/>
          </p:cNvSpPr>
          <p:nvPr>
            <p:ph type="title"/>
          </p:nvPr>
        </p:nvSpPr>
        <p:spPr/>
        <p:txBody>
          <a:bodyPr/>
          <a:lstStyle/>
          <a:p>
            <a:r>
              <a:rPr lang="en-US"/>
              <a:t>…Or Sites Across a Particular Region </a:t>
            </a:r>
            <a:r>
              <a:rPr lang="en-US" i="1"/>
              <a:t>(Example: Appalachian Region)</a:t>
            </a:r>
          </a:p>
        </p:txBody>
      </p:sp>
      <p:pic>
        <p:nvPicPr>
          <p:cNvPr id="4" name="Content Placeholder 9" descr="A map of the world&#10;&#10;Description automatically generated with medium confidence">
            <a:extLst>
              <a:ext uri="{FF2B5EF4-FFF2-40B4-BE49-F238E27FC236}">
                <a16:creationId xmlns:a16="http://schemas.microsoft.com/office/drawing/2014/main" id="{F0BC31F8-390D-EA68-29F8-A253F3B3176A}"/>
              </a:ext>
            </a:extLst>
          </p:cNvPr>
          <p:cNvPicPr>
            <a:picLocks noChangeAspect="1"/>
          </p:cNvPicPr>
          <p:nvPr/>
        </p:nvPicPr>
        <p:blipFill>
          <a:blip r:embed="rId2"/>
          <a:stretch>
            <a:fillRect/>
          </a:stretch>
        </p:blipFill>
        <p:spPr>
          <a:xfrm>
            <a:off x="233775" y="995506"/>
            <a:ext cx="14104930" cy="6898192"/>
          </a:xfrm>
          <a:prstGeom prst="rect">
            <a:avLst/>
          </a:prstGeom>
        </p:spPr>
      </p:pic>
    </p:spTree>
    <p:extLst>
      <p:ext uri="{BB962C8B-B14F-4D97-AF65-F5344CB8AC3E}">
        <p14:creationId xmlns:p14="http://schemas.microsoft.com/office/powerpoint/2010/main" val="107205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3EFA2C-861F-F950-44F6-78758C37DAE3}"/>
              </a:ext>
            </a:extLst>
          </p:cNvPr>
          <p:cNvSpPr>
            <a:spLocks noGrp="1"/>
          </p:cNvSpPr>
          <p:nvPr>
            <p:ph type="title"/>
          </p:nvPr>
        </p:nvSpPr>
        <p:spPr/>
        <p:txBody>
          <a:bodyPr/>
          <a:lstStyle/>
          <a:p>
            <a:r>
              <a:rPr lang="en-US"/>
              <a:t>Users Can Also Find Apprenticeship Programs in the Region</a:t>
            </a:r>
          </a:p>
        </p:txBody>
      </p:sp>
      <p:pic>
        <p:nvPicPr>
          <p:cNvPr id="2" name="Content Placeholder 5" descr="Map&#10;&#10;Description automatically generated">
            <a:extLst>
              <a:ext uri="{FF2B5EF4-FFF2-40B4-BE49-F238E27FC236}">
                <a16:creationId xmlns:a16="http://schemas.microsoft.com/office/drawing/2014/main" id="{C90216EC-BFB7-8CD1-36DD-1EAF69E56B5F}"/>
              </a:ext>
            </a:extLst>
          </p:cNvPr>
          <p:cNvPicPr>
            <a:picLocks noChangeAspect="1"/>
          </p:cNvPicPr>
          <p:nvPr/>
        </p:nvPicPr>
        <p:blipFill>
          <a:blip r:embed="rId2"/>
          <a:stretch>
            <a:fillRect/>
          </a:stretch>
        </p:blipFill>
        <p:spPr>
          <a:xfrm>
            <a:off x="1737159" y="976845"/>
            <a:ext cx="10671381" cy="6914582"/>
          </a:xfrm>
          <a:prstGeom prst="rect">
            <a:avLst/>
          </a:prstGeom>
        </p:spPr>
      </p:pic>
      <p:pic>
        <p:nvPicPr>
          <p:cNvPr id="6" name="Picture 4" descr="Catalyst Property Database">
            <a:extLst>
              <a:ext uri="{FF2B5EF4-FFF2-40B4-BE49-F238E27FC236}">
                <a16:creationId xmlns:a16="http://schemas.microsoft.com/office/drawing/2014/main" id="{C1E74CA9-62A4-2CD5-2153-A6C6E7E33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4090" y="6958971"/>
            <a:ext cx="2331138" cy="93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7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C2981A-3B11-63EC-65EA-189A7E2FAC0C}"/>
              </a:ext>
            </a:extLst>
          </p:cNvPr>
          <p:cNvSpPr>
            <a:spLocks noGrp="1"/>
          </p:cNvSpPr>
          <p:nvPr>
            <p:ph sz="quarter" idx="10"/>
          </p:nvPr>
        </p:nvSpPr>
        <p:spPr>
          <a:xfrm>
            <a:off x="573138" y="1242646"/>
            <a:ext cx="6453135" cy="6458037"/>
          </a:xfrm>
        </p:spPr>
        <p:txBody>
          <a:bodyPr/>
          <a:lstStyle/>
          <a:p>
            <a:pPr>
              <a:spcBef>
                <a:spcPts val="2400"/>
              </a:spcBef>
              <a:spcAft>
                <a:spcPts val="2400"/>
              </a:spcAft>
              <a:defRPr/>
            </a:pPr>
            <a:r>
              <a:rPr lang="en-US" sz="3200" dirty="0">
                <a:solidFill>
                  <a:srgbClr val="FFFFFF"/>
                </a:solidFill>
                <a:latin typeface="Franklin Gothic Book"/>
              </a:rPr>
              <a:t>WPTO has many other tools: </a:t>
            </a:r>
            <a:r>
              <a:rPr lang="en-US" sz="3200" dirty="0">
                <a:ea typeface="+mn-lt"/>
                <a:cs typeface="+mn-lt"/>
                <a:hlinkClick r:id="rId2"/>
              </a:rPr>
              <a:t>Water Power Tools and Datasets | Department of Energy</a:t>
            </a:r>
            <a:endParaRPr lang="en-US" sz="3200" dirty="0">
              <a:solidFill>
                <a:srgbClr val="FFFFFF"/>
              </a:solidFill>
              <a:latin typeface="Franklin Gothic Book"/>
            </a:endParaRPr>
          </a:p>
          <a:p>
            <a:pPr marL="411480" marR="0" lvl="0" indent="-411480" algn="l" defTabSz="548640">
              <a:lnSpc>
                <a:spcPct val="100000"/>
              </a:lnSpc>
              <a:spcBef>
                <a:spcPts val="2400"/>
              </a:spcBef>
              <a:spcAft>
                <a:spcPts val="2400"/>
              </a:spcAft>
              <a:buClrTx/>
              <a:buSzTx/>
              <a:buFont typeface="Arial" charset="0"/>
              <a:buChar char="•"/>
              <a:tabLst/>
              <a:defRPr/>
            </a:pPr>
            <a:r>
              <a:rPr kumimoji="0" lang="en-US" sz="3200" b="0" i="0" u="none" strike="noStrike" kern="1200" cap="none" spc="0" normalizeH="0" baseline="0" noProof="0" dirty="0">
                <a:ln>
                  <a:noFill/>
                </a:ln>
                <a:solidFill>
                  <a:srgbClr val="FFFFFF"/>
                </a:solidFill>
                <a:effectLst/>
                <a:uLnTx/>
                <a:uFillTx/>
                <a:latin typeface="Franklin Gothic Book"/>
                <a:cs typeface="Arial"/>
              </a:rPr>
              <a:t>What tools and analysis would be most useful to you?</a:t>
            </a:r>
            <a:endParaRPr lang="en-US" sz="3200"/>
          </a:p>
          <a:p>
            <a:pPr>
              <a:spcBef>
                <a:spcPts val="2400"/>
              </a:spcBef>
              <a:spcAft>
                <a:spcPts val="2400"/>
              </a:spcAft>
              <a:defRPr/>
            </a:pPr>
            <a:r>
              <a:rPr kumimoji="0" lang="en-US" sz="3200" b="0" i="0" u="none" strike="noStrike" kern="1200" cap="none" spc="0" normalizeH="0" baseline="0" noProof="0" dirty="0">
                <a:ln>
                  <a:noFill/>
                </a:ln>
                <a:solidFill>
                  <a:srgbClr val="FFFFFF"/>
                </a:solidFill>
                <a:effectLst/>
                <a:uLnTx/>
                <a:uFillTx/>
                <a:latin typeface="Franklin Gothic Book"/>
                <a:cs typeface="Arial"/>
              </a:rPr>
              <a:t>How can we better collaborate </a:t>
            </a:r>
            <a:r>
              <a:rPr lang="en-US" sz="3200" dirty="0">
                <a:solidFill>
                  <a:srgbClr val="FFFFFF"/>
                </a:solidFill>
                <a:latin typeface="Franklin Gothic Book"/>
              </a:rPr>
              <a:t>going forward</a:t>
            </a:r>
            <a:r>
              <a:rPr kumimoji="0" lang="en-US" sz="3200" b="0" i="0" u="none" strike="noStrike" kern="1200" cap="none" spc="0" normalizeH="0" baseline="0" noProof="0" dirty="0">
                <a:ln>
                  <a:noFill/>
                </a:ln>
                <a:solidFill>
                  <a:srgbClr val="FFFFFF"/>
                </a:solidFill>
                <a:effectLst/>
                <a:uLnTx/>
                <a:uFillTx/>
                <a:latin typeface="Franklin Gothic Book"/>
                <a:cs typeface="Arial"/>
              </a:rPr>
              <a:t>?</a:t>
            </a:r>
            <a:endParaRPr lang="en-US" sz="3200" b="0" i="0" u="none" strike="noStrike" kern="1200" cap="none" spc="0" normalizeH="0" baseline="0" noProof="0" dirty="0">
              <a:ln>
                <a:noFill/>
              </a:ln>
              <a:solidFill>
                <a:srgbClr val="FFFFFF"/>
              </a:solidFill>
              <a:effectLst/>
              <a:uLnTx/>
              <a:uFillTx/>
              <a:latin typeface="Franklin Gothic Book"/>
              <a:cs typeface="Arial"/>
            </a:endParaRPr>
          </a:p>
          <a:p>
            <a:pPr>
              <a:spcBef>
                <a:spcPts val="2400"/>
              </a:spcBef>
              <a:spcAft>
                <a:spcPts val="2400"/>
              </a:spcAft>
              <a:defRPr/>
            </a:pPr>
            <a:r>
              <a:rPr lang="en-US" sz="3200" dirty="0"/>
              <a:t>What projects are you most interested in building?</a:t>
            </a:r>
          </a:p>
          <a:p>
            <a:pPr>
              <a:spcBef>
                <a:spcPts val="2400"/>
              </a:spcBef>
              <a:spcAft>
                <a:spcPts val="2400"/>
              </a:spcAft>
              <a:defRPr/>
            </a:pPr>
            <a:endParaRPr lang="en-US" sz="3800" dirty="0"/>
          </a:p>
        </p:txBody>
      </p:sp>
      <p:sp>
        <p:nvSpPr>
          <p:cNvPr id="6" name="Title 5">
            <a:extLst>
              <a:ext uri="{FF2B5EF4-FFF2-40B4-BE49-F238E27FC236}">
                <a16:creationId xmlns:a16="http://schemas.microsoft.com/office/drawing/2014/main" id="{5E123749-6FD0-D0F5-E51F-CC9C01016F72}"/>
              </a:ext>
            </a:extLst>
          </p:cNvPr>
          <p:cNvSpPr>
            <a:spLocks noGrp="1"/>
          </p:cNvSpPr>
          <p:nvPr>
            <p:ph type="title"/>
          </p:nvPr>
        </p:nvSpPr>
        <p:spPr/>
        <p:txBody>
          <a:bodyPr/>
          <a:lstStyle/>
          <a:p>
            <a:r>
              <a:rPr lang="en-US"/>
              <a:t>Discussion</a:t>
            </a:r>
          </a:p>
        </p:txBody>
      </p:sp>
      <p:pic>
        <p:nvPicPr>
          <p:cNvPr id="2" name="Picture 2" descr="WPTO tools.PNG">
            <a:extLst>
              <a:ext uri="{FF2B5EF4-FFF2-40B4-BE49-F238E27FC236}">
                <a16:creationId xmlns:a16="http://schemas.microsoft.com/office/drawing/2014/main" id="{1CFC65C4-7BBE-7A14-F7FE-D299E6F0B57B}"/>
              </a:ext>
            </a:extLst>
          </p:cNvPr>
          <p:cNvPicPr>
            <a:picLocks noChangeAspect="1"/>
          </p:cNvPicPr>
          <p:nvPr/>
        </p:nvPicPr>
        <p:blipFill>
          <a:blip r:embed="rId3"/>
          <a:stretch>
            <a:fillRect/>
          </a:stretch>
        </p:blipFill>
        <p:spPr>
          <a:xfrm>
            <a:off x="7307705" y="3185194"/>
            <a:ext cx="7015397" cy="4377559"/>
          </a:xfrm>
          <a:prstGeom prst="rect">
            <a:avLst/>
          </a:prstGeom>
        </p:spPr>
      </p:pic>
    </p:spTree>
    <p:extLst>
      <p:ext uri="{BB962C8B-B14F-4D97-AF65-F5344CB8AC3E}">
        <p14:creationId xmlns:p14="http://schemas.microsoft.com/office/powerpoint/2010/main" val="53678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BCCAFE-0133-83EC-7E71-32B47AA42099}"/>
              </a:ext>
            </a:extLst>
          </p:cNvPr>
          <p:cNvSpPr>
            <a:spLocks noGrp="1"/>
          </p:cNvSpPr>
          <p:nvPr>
            <p:ph type="title"/>
          </p:nvPr>
        </p:nvSpPr>
        <p:spPr/>
        <p:txBody>
          <a:bodyPr/>
          <a:lstStyle/>
          <a:p>
            <a:r>
              <a:rPr lang="en-US"/>
              <a:t>About the U.S. Department of Energy (DOE)</a:t>
            </a:r>
          </a:p>
        </p:txBody>
      </p:sp>
      <p:sp>
        <p:nvSpPr>
          <p:cNvPr id="4" name="Content Placeholder 3">
            <a:extLst>
              <a:ext uri="{FF2B5EF4-FFF2-40B4-BE49-F238E27FC236}">
                <a16:creationId xmlns:a16="http://schemas.microsoft.com/office/drawing/2014/main" id="{099E5EF6-71BD-3302-904F-AAA6C747EE41}"/>
              </a:ext>
            </a:extLst>
          </p:cNvPr>
          <p:cNvSpPr>
            <a:spLocks noGrp="1"/>
          </p:cNvSpPr>
          <p:nvPr>
            <p:ph sz="quarter" idx="10"/>
          </p:nvPr>
        </p:nvSpPr>
        <p:spPr>
          <a:xfrm>
            <a:off x="2599509" y="1255839"/>
            <a:ext cx="10829108" cy="6444844"/>
          </a:xfrm>
        </p:spPr>
        <p:txBody>
          <a:bodyPr/>
          <a:lstStyle/>
          <a:p>
            <a:pPr marL="0" indent="0">
              <a:buNone/>
            </a:pPr>
            <a:r>
              <a:rPr lang="en-US" sz="2640"/>
              <a:t>The mission of the U.S. Department of energy is to ensure America’s security and prosperity by addressing its energy, environmental and nuclear challenges through transformative science and technology solutions.</a:t>
            </a:r>
          </a:p>
        </p:txBody>
      </p:sp>
      <p:graphicFrame>
        <p:nvGraphicFramePr>
          <p:cNvPr id="9" name="Diagram 8">
            <a:extLst>
              <a:ext uri="{FF2B5EF4-FFF2-40B4-BE49-F238E27FC236}">
                <a16:creationId xmlns:a16="http://schemas.microsoft.com/office/drawing/2014/main" id="{DECFC1CE-616F-81CD-7C36-70B5EC7AB72C}"/>
              </a:ext>
            </a:extLst>
          </p:cNvPr>
          <p:cNvGraphicFramePr/>
          <p:nvPr/>
        </p:nvGraphicFramePr>
        <p:xfrm>
          <a:off x="1357312" y="2962247"/>
          <a:ext cx="11915776" cy="4732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United States Department of Energy - Wikipedia">
            <a:extLst>
              <a:ext uri="{FF2B5EF4-FFF2-40B4-BE49-F238E27FC236}">
                <a16:creationId xmlns:a16="http://schemas.microsoft.com/office/drawing/2014/main" id="{504C9051-BD50-862A-2EA4-092A1DE8BC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103" y="1232221"/>
            <a:ext cx="2190638" cy="219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7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12A18-87E3-9905-513F-16E2BD5D1C19}"/>
              </a:ext>
            </a:extLst>
          </p:cNvPr>
          <p:cNvSpPr>
            <a:spLocks noGrp="1"/>
          </p:cNvSpPr>
          <p:nvPr>
            <p:ph type="title"/>
          </p:nvPr>
        </p:nvSpPr>
        <p:spPr/>
        <p:txBody>
          <a:bodyPr/>
          <a:lstStyle/>
          <a:p>
            <a:r>
              <a:rPr lang="en-US"/>
              <a:t>Where is the Water Power Technologies Office?</a:t>
            </a:r>
          </a:p>
        </p:txBody>
      </p:sp>
      <p:pic>
        <p:nvPicPr>
          <p:cNvPr id="4" name="Content Placeholder 4" descr="A picture containing text, newspaper, screenshot&#10;&#10;Description automatically generated">
            <a:extLst>
              <a:ext uri="{FF2B5EF4-FFF2-40B4-BE49-F238E27FC236}">
                <a16:creationId xmlns:a16="http://schemas.microsoft.com/office/drawing/2014/main" id="{CE44671B-0E5A-F9AD-BE1C-95C7BD55E109}"/>
              </a:ext>
            </a:extLst>
          </p:cNvPr>
          <p:cNvPicPr>
            <a:picLocks noChangeAspect="1"/>
          </p:cNvPicPr>
          <p:nvPr/>
        </p:nvPicPr>
        <p:blipFill rotWithShape="1">
          <a:blip r:embed="rId2">
            <a:extLst>
              <a:ext uri="{28A0092B-C50C-407E-A947-70E740481C1C}">
                <a14:useLocalDpi xmlns:a14="http://schemas.microsoft.com/office/drawing/2010/main" val="0"/>
              </a:ext>
            </a:extLst>
          </a:blip>
          <a:srcRect t="1880" b="2968"/>
          <a:stretch/>
        </p:blipFill>
        <p:spPr bwMode="auto">
          <a:xfrm>
            <a:off x="93368" y="1034088"/>
            <a:ext cx="9253066" cy="6807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Rectangle 4">
            <a:extLst>
              <a:ext uri="{FF2B5EF4-FFF2-40B4-BE49-F238E27FC236}">
                <a16:creationId xmlns:a16="http://schemas.microsoft.com/office/drawing/2014/main" id="{EF7F449D-2915-C1EC-E1B0-F4383939CA75}"/>
              </a:ext>
            </a:extLst>
          </p:cNvPr>
          <p:cNvSpPr/>
          <p:nvPr/>
        </p:nvSpPr>
        <p:spPr>
          <a:xfrm>
            <a:off x="2448667" y="4758730"/>
            <a:ext cx="1339836" cy="6814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Franklin Gothic Book"/>
            </a:endParaRPr>
          </a:p>
        </p:txBody>
      </p:sp>
      <p:cxnSp>
        <p:nvCxnSpPr>
          <p:cNvPr id="7" name="Straight Connector 6">
            <a:extLst>
              <a:ext uri="{FF2B5EF4-FFF2-40B4-BE49-F238E27FC236}">
                <a16:creationId xmlns:a16="http://schemas.microsoft.com/office/drawing/2014/main" id="{B19BAAC0-B567-46E5-E775-787D2AF72FDA}"/>
              </a:ext>
            </a:extLst>
          </p:cNvPr>
          <p:cNvCxnSpPr/>
          <p:nvPr/>
        </p:nvCxnSpPr>
        <p:spPr>
          <a:xfrm flipV="1">
            <a:off x="3788504" y="3499747"/>
            <a:ext cx="5347796" cy="14206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8223CAC-008B-17DA-974B-734F48CE1BDE}"/>
              </a:ext>
            </a:extLst>
          </p:cNvPr>
          <p:cNvPicPr>
            <a:picLocks noChangeAspect="1"/>
          </p:cNvPicPr>
          <p:nvPr/>
        </p:nvPicPr>
        <p:blipFill>
          <a:blip r:embed="rId3"/>
          <a:stretch>
            <a:fillRect/>
          </a:stretch>
        </p:blipFill>
        <p:spPr>
          <a:xfrm>
            <a:off x="6120750" y="2098658"/>
            <a:ext cx="7970560" cy="4383544"/>
          </a:xfrm>
          <a:prstGeom prst="rect">
            <a:avLst/>
          </a:prstGeom>
          <a:ln w="38100">
            <a:solidFill>
              <a:srgbClr val="FF0000"/>
            </a:solidFill>
          </a:ln>
        </p:spPr>
      </p:pic>
      <p:sp>
        <p:nvSpPr>
          <p:cNvPr id="10" name="Rectangle 9">
            <a:extLst>
              <a:ext uri="{FF2B5EF4-FFF2-40B4-BE49-F238E27FC236}">
                <a16:creationId xmlns:a16="http://schemas.microsoft.com/office/drawing/2014/main" id="{30205D69-3FD2-711E-1B23-4ADC9C480B53}"/>
              </a:ext>
            </a:extLst>
          </p:cNvPr>
          <p:cNvSpPr/>
          <p:nvPr/>
        </p:nvSpPr>
        <p:spPr>
          <a:xfrm>
            <a:off x="8431730" y="5301595"/>
            <a:ext cx="1536192" cy="5659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Franklin Gothic Book"/>
            </a:endParaRPr>
          </a:p>
        </p:txBody>
      </p:sp>
    </p:spTree>
    <p:extLst>
      <p:ext uri="{BB962C8B-B14F-4D97-AF65-F5344CB8AC3E}">
        <p14:creationId xmlns:p14="http://schemas.microsoft.com/office/powerpoint/2010/main" val="264516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FE68CBA-7F97-465D-8FCC-595D9D9FA0BF}"/>
              </a:ext>
            </a:extLst>
          </p:cNvPr>
          <p:cNvGraphicFramePr/>
          <p:nvPr/>
        </p:nvGraphicFramePr>
        <p:xfrm>
          <a:off x="2049955" y="1756721"/>
          <a:ext cx="10530490" cy="6472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C8F7E20-6BA0-47B2-8E92-0503D7BB2F96}"/>
              </a:ext>
            </a:extLst>
          </p:cNvPr>
          <p:cNvSpPr txBox="1"/>
          <p:nvPr/>
        </p:nvSpPr>
        <p:spPr>
          <a:xfrm rot="16200000">
            <a:off x="406794" y="2806798"/>
            <a:ext cx="2127214" cy="1159110"/>
          </a:xfrm>
          <a:prstGeom prst="rect">
            <a:avLst/>
          </a:prstGeom>
        </p:spPr>
        <p:txBody>
          <a:bodyPr vert="horz" wrap="square" lIns="61691" tIns="30845" rIns="61691" bIns="30845" rtlCol="0" anchor="ctr">
            <a:noAutofit/>
          </a:bodyPr>
          <a:lstStyle>
            <a:defPPr>
              <a:defRPr lang="en-US"/>
            </a:defPPr>
            <a:lvl1pPr marL="0" marR="0" indent="0" algn="ctr" defTabSz="457200" eaLnBrk="1" fontAlgn="auto" latinLnBrk="0" hangingPunct="1">
              <a:lnSpc>
                <a:spcPct val="100000"/>
              </a:lnSpc>
              <a:spcBef>
                <a:spcPct val="20000"/>
              </a:spcBef>
              <a:spcAft>
                <a:spcPts val="0"/>
              </a:spcAft>
              <a:buClrTx/>
              <a:buSzTx/>
              <a:buFont typeface="Arial"/>
              <a:buNone/>
              <a:tabLst/>
              <a:defRPr kumimoji="0" sz="2323" b="1" i="0" u="none" strike="noStrike" cap="none" spc="0" normalizeH="0" baseline="0">
                <a:ln>
                  <a:noFill/>
                </a:ln>
                <a:solidFill>
                  <a:schemeClr val="tx1">
                    <a:lumMod val="50000"/>
                  </a:schemeClr>
                </a:solidFill>
                <a:effectLst/>
                <a:uLnTx/>
                <a:uFillTx/>
                <a:latin typeface="Arial Narrow"/>
                <a:cs typeface="Arial Narrow"/>
              </a:defRPr>
            </a:lvl1pPr>
          </a:lstStyle>
          <a:p>
            <a:pPr defTabSz="548311">
              <a:defRPr/>
            </a:pPr>
            <a:r>
              <a:rPr lang="en-US" sz="2640" b="0">
                <a:solidFill>
                  <a:prstClr val="white"/>
                </a:solidFill>
                <a:latin typeface="Franklin Gothic Medium"/>
                <a:ea typeface="ヒラギノ角ゴ Pro W3" charset="0"/>
                <a:cs typeface="Arial" panose="020B0604020202020204" pitchFamily="34" charset="0"/>
              </a:rPr>
              <a:t>Hydropower Program</a:t>
            </a:r>
          </a:p>
        </p:txBody>
      </p:sp>
      <p:sp>
        <p:nvSpPr>
          <p:cNvPr id="6" name="TextBox 5">
            <a:extLst>
              <a:ext uri="{FF2B5EF4-FFF2-40B4-BE49-F238E27FC236}">
                <a16:creationId xmlns:a16="http://schemas.microsoft.com/office/drawing/2014/main" id="{ABAF9CC7-0AA0-4E9C-8A05-D96201138AE0}"/>
              </a:ext>
            </a:extLst>
          </p:cNvPr>
          <p:cNvSpPr txBox="1"/>
          <p:nvPr/>
        </p:nvSpPr>
        <p:spPr>
          <a:xfrm rot="16200000">
            <a:off x="322101" y="6091255"/>
            <a:ext cx="2296600" cy="639677"/>
          </a:xfrm>
          <a:prstGeom prst="rect">
            <a:avLst/>
          </a:prstGeom>
        </p:spPr>
        <p:txBody>
          <a:bodyPr vert="horz" wrap="square" lIns="61691" tIns="30845" rIns="61691" bIns="30845" rtlCol="0" anchor="ctr">
            <a:noAutofit/>
          </a:bodyPr>
          <a:lstStyle>
            <a:defPPr>
              <a:defRPr lang="en-US"/>
            </a:defPPr>
            <a:lvl1pPr marL="0" marR="0" indent="0" algn="ctr" defTabSz="457200" eaLnBrk="1" fontAlgn="auto" latinLnBrk="0" hangingPunct="1">
              <a:lnSpc>
                <a:spcPct val="100000"/>
              </a:lnSpc>
              <a:spcBef>
                <a:spcPct val="20000"/>
              </a:spcBef>
              <a:spcAft>
                <a:spcPts val="0"/>
              </a:spcAft>
              <a:buClrTx/>
              <a:buSzTx/>
              <a:buFont typeface="Arial"/>
              <a:buNone/>
              <a:tabLst/>
              <a:defRPr kumimoji="0" sz="2323" b="1" i="0" u="none" strike="noStrike" cap="none" spc="0" normalizeH="0" baseline="0">
                <a:ln>
                  <a:noFill/>
                </a:ln>
                <a:solidFill>
                  <a:schemeClr val="tx1">
                    <a:lumMod val="50000"/>
                  </a:schemeClr>
                </a:solidFill>
                <a:effectLst/>
                <a:uLnTx/>
                <a:uFillTx/>
                <a:latin typeface="Arial Narrow"/>
                <a:cs typeface="Arial Narrow"/>
              </a:defRPr>
            </a:lvl1pPr>
          </a:lstStyle>
          <a:p>
            <a:pPr defTabSz="548311">
              <a:defRPr/>
            </a:pPr>
            <a:r>
              <a:rPr lang="en-US" sz="2640" b="0">
                <a:solidFill>
                  <a:prstClr val="white"/>
                </a:solidFill>
                <a:latin typeface="Franklin Gothic Medium"/>
                <a:ea typeface="ヒラギノ角ゴ Pro W3" charset="0"/>
                <a:cs typeface="Arial" panose="020B0604020202020204" pitchFamily="34" charset="0"/>
              </a:rPr>
              <a:t>Marine Energy Program</a:t>
            </a:r>
          </a:p>
        </p:txBody>
      </p:sp>
      <p:sp>
        <p:nvSpPr>
          <p:cNvPr id="7" name="Title 7">
            <a:extLst>
              <a:ext uri="{FF2B5EF4-FFF2-40B4-BE49-F238E27FC236}">
                <a16:creationId xmlns:a16="http://schemas.microsoft.com/office/drawing/2014/main" id="{E440BC7B-6CA0-4E4D-8EBA-729D356D9D97}"/>
              </a:ext>
            </a:extLst>
          </p:cNvPr>
          <p:cNvSpPr>
            <a:spLocks noGrp="1"/>
          </p:cNvSpPr>
          <p:nvPr>
            <p:ph type="title"/>
          </p:nvPr>
        </p:nvSpPr>
        <p:spPr/>
        <p:txBody>
          <a:bodyPr/>
          <a:lstStyle/>
          <a:p>
            <a:r>
              <a:rPr lang="en-US" sz="3840">
                <a:effectLst>
                  <a:outerShdw blurRad="38100" dist="38100" dir="2700000" algn="tl">
                    <a:srgbClr val="000000">
                      <a:alpha val="43137"/>
                    </a:srgbClr>
                  </a:outerShdw>
                </a:effectLst>
              </a:rPr>
              <a:t>About the DOE’s Water Power Technologies Office (WPTO)</a:t>
            </a:r>
          </a:p>
        </p:txBody>
      </p:sp>
      <p:sp>
        <p:nvSpPr>
          <p:cNvPr id="10" name="TextBox 9">
            <a:extLst>
              <a:ext uri="{FF2B5EF4-FFF2-40B4-BE49-F238E27FC236}">
                <a16:creationId xmlns:a16="http://schemas.microsoft.com/office/drawing/2014/main" id="{F25ED680-B084-479B-BFCC-91BB221D1C67}"/>
              </a:ext>
            </a:extLst>
          </p:cNvPr>
          <p:cNvSpPr txBox="1"/>
          <p:nvPr/>
        </p:nvSpPr>
        <p:spPr>
          <a:xfrm>
            <a:off x="305656" y="1183515"/>
            <a:ext cx="13928136" cy="904863"/>
          </a:xfrm>
          <a:prstGeom prst="rect">
            <a:avLst/>
          </a:prstGeom>
          <a:noFill/>
        </p:spPr>
        <p:txBody>
          <a:bodyPr wrap="square">
            <a:spAutoFit/>
          </a:bodyPr>
          <a:lstStyle/>
          <a:p>
            <a:pPr algn="ctr" fontAlgn="base">
              <a:spcBef>
                <a:spcPct val="0"/>
              </a:spcBef>
              <a:spcAft>
                <a:spcPct val="0"/>
              </a:spcAft>
              <a:defRPr/>
            </a:pPr>
            <a:r>
              <a:rPr lang="en-US" sz="2640">
                <a:solidFill>
                  <a:srgbClr val="000000"/>
                </a:solidFill>
                <a:latin typeface="Franklin Gothic Book" charset="0"/>
                <a:ea typeface="ヒラギノ角ゴ Pro W3" charset="0"/>
              </a:rPr>
              <a:t>WPTO enables research, development, and testing of emerging technologies to advance </a:t>
            </a:r>
            <a:r>
              <a:rPr lang="en-US" sz="2640" b="1">
                <a:solidFill>
                  <a:srgbClr val="FFFFFF"/>
                </a:solidFill>
                <a:latin typeface="Franklin Gothic Book" charset="0"/>
                <a:ea typeface="ヒラギノ角ゴ Pro W3" charset="0"/>
              </a:rPr>
              <a:t>marine energy</a:t>
            </a:r>
            <a:r>
              <a:rPr lang="en-US" sz="2640">
                <a:solidFill>
                  <a:srgbClr val="000000"/>
                </a:solidFill>
                <a:latin typeface="Franklin Gothic Book" charset="0"/>
                <a:ea typeface="ヒラギノ角ゴ Pro W3" charset="0"/>
              </a:rPr>
              <a:t> and next-generation </a:t>
            </a:r>
            <a:r>
              <a:rPr lang="en-US" sz="2640" b="1">
                <a:solidFill>
                  <a:srgbClr val="FFFFFF"/>
                </a:solidFill>
                <a:latin typeface="Franklin Gothic Book" charset="0"/>
                <a:ea typeface="ヒラギノ角ゴ Pro W3" charset="0"/>
              </a:rPr>
              <a:t>hydropower</a:t>
            </a:r>
            <a:r>
              <a:rPr lang="en-US" sz="2640">
                <a:solidFill>
                  <a:srgbClr val="000000"/>
                </a:solidFill>
                <a:latin typeface="Franklin Gothic Book" charset="0"/>
                <a:ea typeface="ヒラギノ角ゴ Pro W3" charset="0"/>
              </a:rPr>
              <a:t> and </a:t>
            </a:r>
            <a:r>
              <a:rPr lang="en-US" sz="2640" b="1">
                <a:solidFill>
                  <a:srgbClr val="FFFFFF"/>
                </a:solidFill>
                <a:latin typeface="Franklin Gothic Book" charset="0"/>
                <a:ea typeface="ヒラギノ角ゴ Pro W3" charset="0"/>
              </a:rPr>
              <a:t>pumped storage </a:t>
            </a:r>
            <a:r>
              <a:rPr lang="en-US" sz="2640">
                <a:solidFill>
                  <a:srgbClr val="000000"/>
                </a:solidFill>
                <a:latin typeface="Franklin Gothic Book" charset="0"/>
                <a:ea typeface="ヒラギノ角ゴ Pro W3" charset="0"/>
              </a:rPr>
              <a:t>systems for a flexible, reliable grid.</a:t>
            </a:r>
          </a:p>
        </p:txBody>
      </p:sp>
    </p:spTree>
    <p:extLst>
      <p:ext uri="{BB962C8B-B14F-4D97-AF65-F5344CB8AC3E}">
        <p14:creationId xmlns:p14="http://schemas.microsoft.com/office/powerpoint/2010/main" val="3677753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0A2037F-612A-4867-8629-E24EF80B0E55}"/>
              </a:ext>
            </a:extLst>
          </p:cNvPr>
          <p:cNvGraphicFramePr/>
          <p:nvPr/>
        </p:nvGraphicFramePr>
        <p:xfrm>
          <a:off x="184435" y="1029504"/>
          <a:ext cx="14260925" cy="6860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DF09A4F5-3C8A-4A56-8486-3E02F3CCAEC0}"/>
              </a:ext>
            </a:extLst>
          </p:cNvPr>
          <p:cNvSpPr>
            <a:spLocks noGrp="1"/>
          </p:cNvSpPr>
          <p:nvPr>
            <p:ph type="title"/>
          </p:nvPr>
        </p:nvSpPr>
        <p:spPr/>
        <p:txBody>
          <a:bodyPr/>
          <a:lstStyle/>
          <a:p>
            <a:r>
              <a:rPr lang="en-US"/>
              <a:t>WPTO is Interested in Water Power at All Scales</a:t>
            </a:r>
          </a:p>
        </p:txBody>
      </p:sp>
      <p:sp>
        <p:nvSpPr>
          <p:cNvPr id="9" name="TextBox 8">
            <a:extLst>
              <a:ext uri="{FF2B5EF4-FFF2-40B4-BE49-F238E27FC236}">
                <a16:creationId xmlns:a16="http://schemas.microsoft.com/office/drawing/2014/main" id="{728BC389-5CB4-4C5C-B9BE-6C0D6032BC61}"/>
              </a:ext>
            </a:extLst>
          </p:cNvPr>
          <p:cNvSpPr txBox="1"/>
          <p:nvPr/>
        </p:nvSpPr>
        <p:spPr>
          <a:xfrm>
            <a:off x="1441712" y="6617578"/>
            <a:ext cx="11778976" cy="830740"/>
          </a:xfrm>
          <a:prstGeom prst="rect">
            <a:avLst/>
          </a:prstGeom>
          <a:noFill/>
        </p:spPr>
        <p:txBody>
          <a:bodyPr wrap="square" rtlCol="0">
            <a:spAutoFit/>
          </a:bodyPr>
          <a:lstStyle/>
          <a:p>
            <a:pPr algn="ctr" defTabSz="1096951">
              <a:defRPr/>
            </a:pPr>
            <a:r>
              <a:rPr lang="en-US" sz="2399">
                <a:solidFill>
                  <a:srgbClr val="022543"/>
                </a:solidFill>
                <a:latin typeface="Franklin Gothic Medium" panose="020B0603020102020204" pitchFamily="34" charset="0"/>
                <a:ea typeface="ヒラギノ角ゴ Pro W3" charset="0"/>
              </a:rPr>
              <a:t>All scales require technical and financial assistance, testing infrastructure, user-centric designs, and a robust innovation ecosystem.</a:t>
            </a:r>
          </a:p>
        </p:txBody>
      </p:sp>
    </p:spTree>
    <p:extLst>
      <p:ext uri="{BB962C8B-B14F-4D97-AF65-F5344CB8AC3E}">
        <p14:creationId xmlns:p14="http://schemas.microsoft.com/office/powerpoint/2010/main" val="371429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2DA60D-C718-90D2-D126-0E47894000C5}"/>
              </a:ext>
            </a:extLst>
          </p:cNvPr>
          <p:cNvSpPr>
            <a:spLocks noGrp="1"/>
          </p:cNvSpPr>
          <p:nvPr>
            <p:ph sz="quarter" idx="10"/>
          </p:nvPr>
        </p:nvSpPr>
        <p:spPr>
          <a:xfrm>
            <a:off x="573138" y="1255839"/>
            <a:ext cx="7127692" cy="6444844"/>
          </a:xfrm>
        </p:spPr>
        <p:txBody>
          <a:bodyPr/>
          <a:lstStyle/>
          <a:p>
            <a:pPr>
              <a:spcBef>
                <a:spcPts val="1800"/>
              </a:spcBef>
              <a:spcAft>
                <a:spcPts val="1800"/>
              </a:spcAft>
            </a:pPr>
            <a:r>
              <a:rPr lang="en-US" sz="2800" dirty="0"/>
              <a:t>Sending comments directly to Treasury Requests for Information (RFIs)</a:t>
            </a:r>
          </a:p>
          <a:p>
            <a:pPr>
              <a:spcBef>
                <a:spcPts val="1800"/>
              </a:spcBef>
              <a:spcAft>
                <a:spcPts val="1800"/>
              </a:spcAft>
            </a:pPr>
            <a:r>
              <a:rPr lang="en-US" sz="2800" dirty="0"/>
              <a:t>Coordinating with industry partners to submit RFI comments</a:t>
            </a:r>
          </a:p>
          <a:p>
            <a:pPr>
              <a:spcBef>
                <a:spcPts val="1800"/>
              </a:spcBef>
              <a:spcAft>
                <a:spcPts val="1800"/>
              </a:spcAft>
            </a:pPr>
            <a:r>
              <a:rPr lang="en-US" sz="2800" dirty="0"/>
              <a:t>Responding to requests for guidance</a:t>
            </a:r>
          </a:p>
          <a:p>
            <a:pPr>
              <a:spcBef>
                <a:spcPts val="1800"/>
              </a:spcBef>
              <a:spcAft>
                <a:spcPts val="1800"/>
              </a:spcAft>
            </a:pPr>
            <a:r>
              <a:rPr lang="en-US" sz="2800" dirty="0"/>
              <a:t>Providing tools and analysis often in collaboration with national labs</a:t>
            </a:r>
          </a:p>
          <a:p>
            <a:pPr>
              <a:spcBef>
                <a:spcPts val="1800"/>
              </a:spcBef>
              <a:spcAft>
                <a:spcPts val="1800"/>
              </a:spcAft>
            </a:pPr>
            <a:r>
              <a:rPr lang="en-US" sz="2800" dirty="0">
                <a:ea typeface="+mn-lt"/>
                <a:cs typeface="+mn-lt"/>
                <a:hlinkClick r:id="rId2"/>
              </a:rPr>
              <a:t>Inflation Reduction Act Opportunities for Hydropower and Marine Energy | Department of Energy</a:t>
            </a:r>
            <a:endParaRPr lang="en-US" sz="2800">
              <a:ea typeface="+mn-lt"/>
              <a:cs typeface="+mn-lt"/>
            </a:endParaRPr>
          </a:p>
        </p:txBody>
      </p:sp>
      <p:sp>
        <p:nvSpPr>
          <p:cNvPr id="2" name="Title 1">
            <a:extLst>
              <a:ext uri="{FF2B5EF4-FFF2-40B4-BE49-F238E27FC236}">
                <a16:creationId xmlns:a16="http://schemas.microsoft.com/office/drawing/2014/main" id="{06C4F3F9-72B5-A233-CEF5-3F285E690997}"/>
              </a:ext>
            </a:extLst>
          </p:cNvPr>
          <p:cNvSpPr>
            <a:spLocks noGrp="1"/>
          </p:cNvSpPr>
          <p:nvPr>
            <p:ph type="title"/>
          </p:nvPr>
        </p:nvSpPr>
        <p:spPr/>
        <p:txBody>
          <a:bodyPr/>
          <a:lstStyle/>
          <a:p>
            <a:r>
              <a:rPr lang="en-US"/>
              <a:t>How WPTO Works to Advise Treasury on IRA Implementation </a:t>
            </a:r>
          </a:p>
        </p:txBody>
      </p:sp>
      <p:pic>
        <p:nvPicPr>
          <p:cNvPr id="5" name="Picture 5" descr="WPTO IRA webpage with photo.PNG">
            <a:extLst>
              <a:ext uri="{FF2B5EF4-FFF2-40B4-BE49-F238E27FC236}">
                <a16:creationId xmlns:a16="http://schemas.microsoft.com/office/drawing/2014/main" id="{F753C012-B3B0-5579-801C-BEFA7D3047A8}"/>
              </a:ext>
            </a:extLst>
          </p:cNvPr>
          <p:cNvPicPr>
            <a:picLocks noChangeAspect="1"/>
          </p:cNvPicPr>
          <p:nvPr/>
        </p:nvPicPr>
        <p:blipFill>
          <a:blip r:embed="rId3"/>
          <a:stretch>
            <a:fillRect/>
          </a:stretch>
        </p:blipFill>
        <p:spPr>
          <a:xfrm>
            <a:off x="7099300" y="1413421"/>
            <a:ext cx="7531100" cy="4107358"/>
          </a:xfrm>
          <a:prstGeom prst="rect">
            <a:avLst/>
          </a:prstGeom>
        </p:spPr>
      </p:pic>
    </p:spTree>
    <p:extLst>
      <p:ext uri="{BB962C8B-B14F-4D97-AF65-F5344CB8AC3E}">
        <p14:creationId xmlns:p14="http://schemas.microsoft.com/office/powerpoint/2010/main" val="316439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98CE0-A786-1291-6F80-4AF63BEA4C4B}"/>
              </a:ext>
            </a:extLst>
          </p:cNvPr>
          <p:cNvSpPr>
            <a:spLocks noGrp="1"/>
          </p:cNvSpPr>
          <p:nvPr>
            <p:ph type="title"/>
          </p:nvPr>
        </p:nvSpPr>
        <p:spPr/>
        <p:txBody>
          <a:bodyPr/>
          <a:lstStyle/>
          <a:p>
            <a:r>
              <a:rPr lang="en-US"/>
              <a:t>Summary of Major IRA Changes</a:t>
            </a:r>
          </a:p>
        </p:txBody>
      </p:sp>
      <p:graphicFrame>
        <p:nvGraphicFramePr>
          <p:cNvPr id="4" name="Table 5">
            <a:extLst>
              <a:ext uri="{FF2B5EF4-FFF2-40B4-BE49-F238E27FC236}">
                <a16:creationId xmlns:a16="http://schemas.microsoft.com/office/drawing/2014/main" id="{20EF0790-B343-B8C2-BB37-5241DB96102F}"/>
              </a:ext>
            </a:extLst>
          </p:cNvPr>
          <p:cNvGraphicFramePr>
            <a:graphicFrameLocks noGrp="1"/>
          </p:cNvGraphicFramePr>
          <p:nvPr>
            <p:extLst>
              <p:ext uri="{D42A27DB-BD31-4B8C-83A1-F6EECF244321}">
                <p14:modId xmlns:p14="http://schemas.microsoft.com/office/powerpoint/2010/main" val="827433604"/>
              </p:ext>
            </p:extLst>
          </p:nvPr>
        </p:nvGraphicFramePr>
        <p:xfrm>
          <a:off x="467782" y="1161190"/>
          <a:ext cx="13694228" cy="6410863"/>
        </p:xfrm>
        <a:graphic>
          <a:graphicData uri="http://schemas.openxmlformats.org/drawingml/2006/table">
            <a:tbl>
              <a:tblPr firstRow="1" bandRow="1">
                <a:tableStyleId>{5C22544A-7EE6-4342-B048-85BDC9FD1C3A}</a:tableStyleId>
              </a:tblPr>
              <a:tblGrid>
                <a:gridCol w="872858">
                  <a:extLst>
                    <a:ext uri="{9D8B030D-6E8A-4147-A177-3AD203B41FA5}">
                      <a16:colId xmlns:a16="http://schemas.microsoft.com/office/drawing/2014/main" val="1635014215"/>
                    </a:ext>
                  </a:extLst>
                </a:gridCol>
                <a:gridCol w="850145">
                  <a:extLst>
                    <a:ext uri="{9D8B030D-6E8A-4147-A177-3AD203B41FA5}">
                      <a16:colId xmlns:a16="http://schemas.microsoft.com/office/drawing/2014/main" val="2002609208"/>
                    </a:ext>
                  </a:extLst>
                </a:gridCol>
                <a:gridCol w="2787684">
                  <a:extLst>
                    <a:ext uri="{9D8B030D-6E8A-4147-A177-3AD203B41FA5}">
                      <a16:colId xmlns:a16="http://schemas.microsoft.com/office/drawing/2014/main" val="2189900479"/>
                    </a:ext>
                  </a:extLst>
                </a:gridCol>
                <a:gridCol w="9183541">
                  <a:extLst>
                    <a:ext uri="{9D8B030D-6E8A-4147-A177-3AD203B41FA5}">
                      <a16:colId xmlns:a16="http://schemas.microsoft.com/office/drawing/2014/main" val="1732792954"/>
                    </a:ext>
                  </a:extLst>
                </a:gridCol>
              </a:tblGrid>
              <a:tr h="365760">
                <a:tc>
                  <a:txBody>
                    <a:bodyPr/>
                    <a:lstStyle/>
                    <a:p>
                      <a:pPr algn="ctr"/>
                      <a:r>
                        <a:rPr lang="en-US" sz="1700"/>
                        <a:t>IRC §</a:t>
                      </a:r>
                    </a:p>
                  </a:txBody>
                  <a:tcPr marL="109728" marR="109728" marT="54864" marB="54864" anchor="ctr"/>
                </a:tc>
                <a:tc>
                  <a:txBody>
                    <a:bodyPr/>
                    <a:lstStyle/>
                    <a:p>
                      <a:pPr algn="ctr"/>
                      <a:r>
                        <a:rPr lang="en-US" sz="1700"/>
                        <a:t>IRA §</a:t>
                      </a:r>
                    </a:p>
                  </a:txBody>
                  <a:tcPr marL="109728" marR="109728" marT="54864" marB="54864" anchor="ctr"/>
                </a:tc>
                <a:tc>
                  <a:txBody>
                    <a:bodyPr/>
                    <a:lstStyle/>
                    <a:p>
                      <a:pPr algn="ctr"/>
                      <a:r>
                        <a:rPr lang="en-US" sz="1700"/>
                        <a:t>Short Name</a:t>
                      </a:r>
                    </a:p>
                  </a:txBody>
                  <a:tcPr marL="109728" marR="109728" marT="54864" marB="54864" anchor="ctr"/>
                </a:tc>
                <a:tc>
                  <a:txBody>
                    <a:bodyPr/>
                    <a:lstStyle/>
                    <a:p>
                      <a:pPr algn="ctr"/>
                      <a:r>
                        <a:rPr lang="en-US" sz="1700"/>
                        <a:t>Major Changes by IRA Enactment</a:t>
                      </a:r>
                    </a:p>
                  </a:txBody>
                  <a:tcPr marL="109728" marR="109728" marT="54864" marB="54864" anchor="ctr"/>
                </a:tc>
                <a:extLst>
                  <a:ext uri="{0D108BD9-81ED-4DB2-BD59-A6C34878D82A}">
                    <a16:rowId xmlns:a16="http://schemas.microsoft.com/office/drawing/2014/main" val="2645557917"/>
                  </a:ext>
                </a:extLst>
              </a:tr>
              <a:tr h="621792">
                <a:tc>
                  <a:txBody>
                    <a:bodyPr/>
                    <a:lstStyle/>
                    <a:p>
                      <a:r>
                        <a:rPr lang="en-US" sz="1700"/>
                        <a:t>25D</a:t>
                      </a:r>
                    </a:p>
                  </a:txBody>
                  <a:tcPr marL="109728" marR="109728" marT="54864" marB="54864" anchor="ctr"/>
                </a:tc>
                <a:tc>
                  <a:txBody>
                    <a:bodyPr/>
                    <a:lstStyle/>
                    <a:p>
                      <a:r>
                        <a:rPr lang="en-US" sz="1700"/>
                        <a:t>13302</a:t>
                      </a:r>
                      <a:endParaRPr lang="en-US" sz="2600"/>
                    </a:p>
                  </a:txBody>
                  <a:tcPr marL="109728" marR="109728" marT="54864" marB="54864" anchor="ctr"/>
                </a:tc>
                <a:tc>
                  <a:txBody>
                    <a:bodyPr/>
                    <a:lstStyle/>
                    <a:p>
                      <a:r>
                        <a:rPr lang="en-US" sz="1700" b="1"/>
                        <a:t>Residential Clean Energy Credit</a:t>
                      </a:r>
                    </a:p>
                  </a:txBody>
                  <a:tcPr marL="109728" marR="109728" marT="54864" marB="54864" anchor="ctr"/>
                </a:tc>
                <a:tc>
                  <a:txBody>
                    <a:bodyPr/>
                    <a:lstStyle/>
                    <a:p>
                      <a:r>
                        <a:rPr lang="en-US" sz="1700"/>
                        <a:t>Extended at 30% through 2032. Phases out then expires in 2035. Standalone battery storage now eligible. Biomass heating ineligible.</a:t>
                      </a:r>
                    </a:p>
                  </a:txBody>
                  <a:tcPr marL="109728" marR="109728" marT="54864" marB="54864" anchor="ctr"/>
                </a:tc>
                <a:extLst>
                  <a:ext uri="{0D108BD9-81ED-4DB2-BD59-A6C34878D82A}">
                    <a16:rowId xmlns:a16="http://schemas.microsoft.com/office/drawing/2014/main" val="2083444920"/>
                  </a:ext>
                </a:extLst>
              </a:tr>
              <a:tr h="500791">
                <a:tc>
                  <a:txBody>
                    <a:bodyPr/>
                    <a:lstStyle/>
                    <a:p>
                      <a:r>
                        <a:rPr lang="en-US" sz="1700"/>
                        <a:t>45</a:t>
                      </a:r>
                    </a:p>
                  </a:txBody>
                  <a:tcPr marL="109728" marR="109728" marT="54864" marB="54864" anchor="ctr"/>
                </a:tc>
                <a:tc>
                  <a:txBody>
                    <a:bodyPr/>
                    <a:lstStyle/>
                    <a:p>
                      <a:r>
                        <a:rPr lang="en-US" sz="1700"/>
                        <a:t>13101</a:t>
                      </a:r>
                    </a:p>
                  </a:txBody>
                  <a:tcPr marL="109728" marR="109728" marT="54864" marB="54864" anchor="ctr"/>
                </a:tc>
                <a:tc>
                  <a:txBody>
                    <a:bodyPr/>
                    <a:lstStyle/>
                    <a:p>
                      <a:r>
                        <a:rPr lang="en-US" sz="1700" b="1"/>
                        <a:t>Production Tax Credit (PTC)</a:t>
                      </a:r>
                    </a:p>
                  </a:txBody>
                  <a:tcPr marL="109728" marR="109728" marT="54864" marB="54864" anchor="ctr"/>
                </a:tc>
                <a:tc>
                  <a:txBody>
                    <a:bodyPr/>
                    <a:lstStyle/>
                    <a:p>
                      <a:r>
                        <a:rPr lang="en-US" sz="1700"/>
                        <a:t>$27.5/MWh credit for specific technologies. Solar and geothermal now eligible. Expires in 2025.</a:t>
                      </a:r>
                    </a:p>
                  </a:txBody>
                  <a:tcPr marL="109728" marR="109728" marT="54864" marB="54864" anchor="ctr"/>
                </a:tc>
                <a:extLst>
                  <a:ext uri="{0D108BD9-81ED-4DB2-BD59-A6C34878D82A}">
                    <a16:rowId xmlns:a16="http://schemas.microsoft.com/office/drawing/2014/main" val="1628385196"/>
                  </a:ext>
                </a:extLst>
              </a:tr>
              <a:tr h="621792">
                <a:tc>
                  <a:txBody>
                    <a:bodyPr/>
                    <a:lstStyle/>
                    <a:p>
                      <a:r>
                        <a:rPr lang="en-US" sz="1700"/>
                        <a:t>45Y</a:t>
                      </a:r>
                    </a:p>
                  </a:txBody>
                  <a:tcPr marL="109728" marR="109728" marT="54864" marB="54864" anchor="ctr"/>
                </a:tc>
                <a:tc>
                  <a:txBody>
                    <a:bodyPr/>
                    <a:lstStyle/>
                    <a:p>
                      <a:r>
                        <a:rPr lang="en-US" sz="1700"/>
                        <a:t>13701</a:t>
                      </a:r>
                    </a:p>
                  </a:txBody>
                  <a:tcPr marL="109728" marR="109728" marT="54864" marB="54864" anchor="ctr"/>
                </a:tc>
                <a:tc>
                  <a:txBody>
                    <a:bodyPr/>
                    <a:lstStyle/>
                    <a:p>
                      <a:r>
                        <a:rPr lang="en-US" sz="1700" b="1"/>
                        <a:t>Clean Electricity PTC</a:t>
                      </a:r>
                    </a:p>
                  </a:txBody>
                  <a:tcPr marL="109728" marR="109728" marT="54864" marB="54864" anchor="ctr"/>
                </a:tc>
                <a:tc>
                  <a:txBody>
                    <a:bodyPr/>
                    <a:lstStyle/>
                    <a:p>
                      <a:r>
                        <a:rPr lang="en-US" sz="1700"/>
                        <a:t>Similar value 45 credit for zero or negative emitting technologies. Phases out when power sector emissions reach 25% of 2022 levels. Begins in 2025.</a:t>
                      </a:r>
                    </a:p>
                  </a:txBody>
                  <a:tcPr marL="109728" marR="109728" marT="54864" marB="54864" anchor="ctr"/>
                </a:tc>
                <a:extLst>
                  <a:ext uri="{0D108BD9-81ED-4DB2-BD59-A6C34878D82A}">
                    <a16:rowId xmlns:a16="http://schemas.microsoft.com/office/drawing/2014/main" val="1033255197"/>
                  </a:ext>
                </a:extLst>
              </a:tr>
              <a:tr h="621792">
                <a:tc>
                  <a:txBody>
                    <a:bodyPr/>
                    <a:lstStyle/>
                    <a:p>
                      <a:r>
                        <a:rPr lang="en-US" sz="1700"/>
                        <a:t>48</a:t>
                      </a:r>
                    </a:p>
                  </a:txBody>
                  <a:tcPr marL="109728" marR="109728" marT="54864" marB="54864" anchor="ctr"/>
                </a:tc>
                <a:tc>
                  <a:txBody>
                    <a:bodyPr/>
                    <a:lstStyle/>
                    <a:p>
                      <a:r>
                        <a:rPr lang="en-US" sz="1700"/>
                        <a:t>13102</a:t>
                      </a:r>
                    </a:p>
                  </a:txBody>
                  <a:tcPr marL="109728" marR="109728" marT="54864" marB="54864" anchor="ctr"/>
                </a:tc>
                <a:tc>
                  <a:txBody>
                    <a:bodyPr/>
                    <a:lstStyle/>
                    <a:p>
                      <a:r>
                        <a:rPr lang="en-US" sz="1700" b="1"/>
                        <a:t>Investment Tax Credit (ITC)</a:t>
                      </a:r>
                    </a:p>
                  </a:txBody>
                  <a:tcPr marL="109728" marR="109728" marT="54864" marB="54864" anchor="ctr"/>
                </a:tc>
                <a:tc>
                  <a:txBody>
                    <a:bodyPr/>
                    <a:lstStyle/>
                    <a:p>
                      <a:r>
                        <a:rPr lang="en-US" sz="1700"/>
                        <a:t>30% credit for specific technologies. Storage, biogas, electrochromic glass, and microgrid controllers now eligible. Added allocated low-income bonus of 10-20 percentage points. Expires in 2025.</a:t>
                      </a:r>
                    </a:p>
                  </a:txBody>
                  <a:tcPr marL="109728" marR="109728" marT="54864" marB="54864" anchor="ctr"/>
                </a:tc>
                <a:extLst>
                  <a:ext uri="{0D108BD9-81ED-4DB2-BD59-A6C34878D82A}">
                    <a16:rowId xmlns:a16="http://schemas.microsoft.com/office/drawing/2014/main" val="3373792066"/>
                  </a:ext>
                </a:extLst>
              </a:tr>
              <a:tr h="621792">
                <a:tc>
                  <a:txBody>
                    <a:bodyPr/>
                    <a:lstStyle/>
                    <a:p>
                      <a:r>
                        <a:rPr lang="en-US" sz="1700"/>
                        <a:t>48E</a:t>
                      </a:r>
                    </a:p>
                  </a:txBody>
                  <a:tcPr marL="109728" marR="109728" marT="54864" marB="54864" anchor="ctr"/>
                </a:tc>
                <a:tc>
                  <a:txBody>
                    <a:bodyPr/>
                    <a:lstStyle/>
                    <a:p>
                      <a:r>
                        <a:rPr lang="en-US" sz="1700"/>
                        <a:t>13702</a:t>
                      </a:r>
                    </a:p>
                  </a:txBody>
                  <a:tcPr marL="109728" marR="109728" marT="54864" marB="54864" anchor="ctr"/>
                </a:tc>
                <a:tc>
                  <a:txBody>
                    <a:bodyPr/>
                    <a:lstStyle/>
                    <a:p>
                      <a:r>
                        <a:rPr lang="en-US" sz="1700" b="1"/>
                        <a:t>Clean Electricity ITC</a:t>
                      </a:r>
                    </a:p>
                  </a:txBody>
                  <a:tcPr marL="109728" marR="109728" marT="54864" marB="54864"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30% credit for zero or negative emitting technologies. Phases out when power sector emissions reach 25% of 2022 levels. Includes allocated low-income bonus of 10-20 percentage points. Begins in 2025.</a:t>
                      </a:r>
                    </a:p>
                  </a:txBody>
                  <a:tcPr marL="109728" marR="109728" marT="54864" marB="54864" anchor="ctr"/>
                </a:tc>
                <a:extLst>
                  <a:ext uri="{0D108BD9-81ED-4DB2-BD59-A6C34878D82A}">
                    <a16:rowId xmlns:a16="http://schemas.microsoft.com/office/drawing/2014/main" val="1570337655"/>
                  </a:ext>
                </a:extLst>
              </a:tr>
              <a:tr h="621792">
                <a:tc rowSpan="4" gridSpan="2">
                  <a:txBody>
                    <a:bodyPr/>
                    <a:lstStyle/>
                    <a:p>
                      <a:pPr algn="ctr"/>
                      <a:r>
                        <a:rPr lang="en-US" sz="1700" b="1"/>
                        <a:t>Cross-cutting provisions </a:t>
                      </a:r>
                      <a:br>
                        <a:rPr lang="en-US" sz="1700"/>
                      </a:br>
                      <a:br>
                        <a:rPr lang="en-US" sz="1700"/>
                      </a:br>
                      <a:r>
                        <a:rPr lang="en-US" sz="1300"/>
                        <a:t>(These do not apply to 25D. Covered in detail in other cross-cutting working groups)</a:t>
                      </a:r>
                      <a:endParaRPr lang="en-US" sz="1700"/>
                    </a:p>
                  </a:txBody>
                  <a:tcPr marL="109728" marR="109728" marT="54864" marB="54864" anchor="ctr"/>
                </a:tc>
                <a:tc rowSpan="4" hMerge="1">
                  <a:txBody>
                    <a:bodyPr/>
                    <a:lstStyle/>
                    <a:p>
                      <a:endParaRPr lang="en-US"/>
                    </a:p>
                  </a:txBody>
                  <a:tcPr anchor="ctr"/>
                </a:tc>
                <a:tc>
                  <a:txBody>
                    <a:bodyPr/>
                    <a:lstStyle/>
                    <a:p>
                      <a:r>
                        <a:rPr lang="en-US" sz="1700" b="1"/>
                        <a:t>Wage and Apprenticeship Standards</a:t>
                      </a:r>
                    </a:p>
                  </a:txBody>
                  <a:tcPr marL="109728" marR="109728" marT="54864" marB="54864" anchor="ctr"/>
                </a:tc>
                <a:tc>
                  <a:txBody>
                    <a:bodyPr/>
                    <a:lstStyle/>
                    <a:p>
                      <a:r>
                        <a:rPr lang="en-US" sz="1700"/>
                        <a:t>Projects must meet prevailing wage and apprenticeship requirements for construction, alteration, or repair, otherwise credits are 5x lower</a:t>
                      </a:r>
                    </a:p>
                  </a:txBody>
                  <a:tcPr marL="109728" marR="109728" marT="54864" marB="54864" anchor="ctr"/>
                </a:tc>
                <a:extLst>
                  <a:ext uri="{0D108BD9-81ED-4DB2-BD59-A6C34878D82A}">
                    <a16:rowId xmlns:a16="http://schemas.microsoft.com/office/drawing/2014/main" val="254935748"/>
                  </a:ext>
                </a:extLst>
              </a:tr>
              <a:tr h="621792">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Cross-cutting</a:t>
                      </a:r>
                    </a:p>
                  </a:txBody>
                  <a:tcPr anchor="ctr"/>
                </a:tc>
                <a:tc hMerge="1" vMerge="1">
                  <a:txBody>
                    <a:bodyPr/>
                    <a:lstStyle/>
                    <a:p>
                      <a:endParaRPr lang="en-US"/>
                    </a:p>
                  </a:txBody>
                  <a:tcPr/>
                </a:tc>
                <a:tc>
                  <a:txBody>
                    <a:bodyPr/>
                    <a:lstStyle/>
                    <a:p>
                      <a:r>
                        <a:rPr lang="en-US" sz="1700" b="1"/>
                        <a:t>Energy Community Bonus</a:t>
                      </a:r>
                    </a:p>
                  </a:txBody>
                  <a:tcPr marL="109728" marR="109728" marT="54864" marB="54864" anchor="ctr"/>
                </a:tc>
                <a:tc>
                  <a:txBody>
                    <a:bodyPr/>
                    <a:lstStyle/>
                    <a:p>
                      <a:r>
                        <a:rPr lang="en-US" sz="1700"/>
                        <a:t>Credits are 10% higher for PTC or 10 percentage points higher for ITC if projects are located in an “energy community”</a:t>
                      </a:r>
                    </a:p>
                  </a:txBody>
                  <a:tcPr marL="109728" marR="109728" marT="54864" marB="54864" anchor="ctr"/>
                </a:tc>
                <a:extLst>
                  <a:ext uri="{0D108BD9-81ED-4DB2-BD59-A6C34878D82A}">
                    <a16:rowId xmlns:a16="http://schemas.microsoft.com/office/drawing/2014/main" val="2988973815"/>
                  </a:ext>
                </a:extLst>
              </a:tr>
              <a:tr h="621792">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Cross-cutting</a:t>
                      </a:r>
                    </a:p>
                  </a:txBody>
                  <a:tcPr anchor="ctr"/>
                </a:tc>
                <a:tc hMerge="1" vMerge="1">
                  <a:txBody>
                    <a:bodyPr/>
                    <a:lstStyle/>
                    <a:p>
                      <a:endParaRPr lang="en-US"/>
                    </a:p>
                  </a:txBody>
                  <a:tcPr/>
                </a:tc>
                <a:tc>
                  <a:txBody>
                    <a:bodyPr/>
                    <a:lstStyle/>
                    <a:p>
                      <a:r>
                        <a:rPr lang="en-US" sz="1700" b="1"/>
                        <a:t>Domestic Content Bonus</a:t>
                      </a:r>
                    </a:p>
                  </a:txBody>
                  <a:tcPr marL="109728" marR="109728" marT="54864" marB="54864" anchor="ctr"/>
                </a:tc>
                <a:tc>
                  <a:txBody>
                    <a:bodyPr/>
                    <a:lstStyle/>
                    <a:p>
                      <a:r>
                        <a:rPr lang="en-US" sz="1700"/>
                        <a:t>Credits are 10% higher for PTC or 10 percentage points higher if domestic content requirements are met</a:t>
                      </a:r>
                    </a:p>
                  </a:txBody>
                  <a:tcPr marL="109728" marR="109728" marT="54864" marB="54864" anchor="ctr"/>
                </a:tc>
                <a:extLst>
                  <a:ext uri="{0D108BD9-81ED-4DB2-BD59-A6C34878D82A}">
                    <a16:rowId xmlns:a16="http://schemas.microsoft.com/office/drawing/2014/main" val="4081878704"/>
                  </a:ext>
                </a:extLst>
              </a:tr>
              <a:tr h="621792">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Cross-cutting</a:t>
                      </a:r>
                    </a:p>
                  </a:txBody>
                  <a:tcPr anchor="ctr"/>
                </a:tc>
                <a:tc hMerge="1" vMerge="1">
                  <a:txBody>
                    <a:bodyPr/>
                    <a:lstStyle/>
                    <a:p>
                      <a:endParaRPr lang="en-US"/>
                    </a:p>
                  </a:txBody>
                  <a:tcPr/>
                </a:tc>
                <a:tc>
                  <a:txBody>
                    <a:bodyPr/>
                    <a:lstStyle/>
                    <a:p>
                      <a:r>
                        <a:rPr lang="en-US" sz="1700" b="1"/>
                        <a:t>Direct Pay and Transferability</a:t>
                      </a:r>
                    </a:p>
                  </a:txBody>
                  <a:tcPr marL="109728" marR="109728" marT="54864" marB="54864" anchor="ctr"/>
                </a:tc>
                <a:tc>
                  <a:txBody>
                    <a:bodyPr/>
                    <a:lstStyle/>
                    <a:p>
                      <a:r>
                        <a:rPr lang="en-US" sz="1700"/>
                        <a:t>Credits are directly paid for non-profits, public power, and government or tribal entities. Otherwise credits are transferable to other taxpayers. </a:t>
                      </a:r>
                    </a:p>
                  </a:txBody>
                  <a:tcPr marL="109728" marR="109728" marT="54864" marB="54864" anchor="ctr"/>
                </a:tc>
                <a:extLst>
                  <a:ext uri="{0D108BD9-81ED-4DB2-BD59-A6C34878D82A}">
                    <a16:rowId xmlns:a16="http://schemas.microsoft.com/office/drawing/2014/main" val="2897998247"/>
                  </a:ext>
                </a:extLst>
              </a:tr>
            </a:tbl>
          </a:graphicData>
        </a:graphic>
      </p:graphicFrame>
      <p:pic>
        <p:nvPicPr>
          <p:cNvPr id="5" name="Picture 4">
            <a:extLst>
              <a:ext uri="{FF2B5EF4-FFF2-40B4-BE49-F238E27FC236}">
                <a16:creationId xmlns:a16="http://schemas.microsoft.com/office/drawing/2014/main" id="{51114181-21FC-0E5C-5882-DDD40F6595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51719" y="179764"/>
            <a:ext cx="3216409" cy="560072"/>
          </a:xfrm>
          <a:prstGeom prst="rect">
            <a:avLst/>
          </a:prstGeom>
        </p:spPr>
      </p:pic>
    </p:spTree>
    <p:extLst>
      <p:ext uri="{BB962C8B-B14F-4D97-AF65-F5344CB8AC3E}">
        <p14:creationId xmlns:p14="http://schemas.microsoft.com/office/powerpoint/2010/main" val="136284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AD31B-EDEF-2687-F546-EA03018FC81A}"/>
              </a:ext>
            </a:extLst>
          </p:cNvPr>
          <p:cNvSpPr>
            <a:spLocks noGrp="1"/>
          </p:cNvSpPr>
          <p:nvPr>
            <p:ph type="title"/>
          </p:nvPr>
        </p:nvSpPr>
        <p:spPr/>
        <p:txBody>
          <a:bodyPr/>
          <a:lstStyle/>
          <a:p>
            <a:r>
              <a:rPr lang="en-US" sz="3800"/>
              <a:t>A Forthcoming Tool to Assess IRA Opportunities for PSH</a:t>
            </a:r>
          </a:p>
        </p:txBody>
      </p:sp>
      <p:sp>
        <p:nvSpPr>
          <p:cNvPr id="5" name="Content Placeholder 4">
            <a:extLst>
              <a:ext uri="{FF2B5EF4-FFF2-40B4-BE49-F238E27FC236}">
                <a16:creationId xmlns:a16="http://schemas.microsoft.com/office/drawing/2014/main" id="{7D6ADF2D-222D-1D15-FC92-2ED40F2CB2A1}"/>
              </a:ext>
            </a:extLst>
          </p:cNvPr>
          <p:cNvSpPr>
            <a:spLocks noGrp="1"/>
          </p:cNvSpPr>
          <p:nvPr>
            <p:ph sz="quarter" idx="10"/>
          </p:nvPr>
        </p:nvSpPr>
        <p:spPr>
          <a:xfrm>
            <a:off x="573139" y="1255839"/>
            <a:ext cx="6742062" cy="6444844"/>
          </a:xfrm>
        </p:spPr>
        <p:txBody>
          <a:bodyPr/>
          <a:lstStyle/>
          <a:p>
            <a:pPr>
              <a:spcBef>
                <a:spcPts val="700"/>
              </a:spcBef>
              <a:spcAft>
                <a:spcPts val="700"/>
              </a:spcAft>
            </a:pPr>
            <a:r>
              <a:rPr lang="en-US" sz="2600"/>
              <a:t>WPTO is funding the Pacific Northwest National Laboratory (PNNL) to develop a new mapping tool that shows the opportunities for high potential, closed-loop pumped storage hydropower (PSH) sites.</a:t>
            </a:r>
          </a:p>
          <a:p>
            <a:pPr>
              <a:spcBef>
                <a:spcPts val="700"/>
              </a:spcBef>
              <a:spcAft>
                <a:spcPts val="700"/>
              </a:spcAft>
            </a:pPr>
            <a:r>
              <a:rPr lang="en-US" sz="2600"/>
              <a:t>PSH planning requires spatial assessment, and IRA sets the stage for a decade of clean energy and storage deployment.</a:t>
            </a:r>
          </a:p>
          <a:p>
            <a:pPr lvl="1">
              <a:spcBef>
                <a:spcPts val="700"/>
              </a:spcBef>
              <a:spcAft>
                <a:spcPts val="700"/>
              </a:spcAft>
            </a:pPr>
            <a:r>
              <a:rPr lang="en-US" sz="2400"/>
              <a:t>PSH and renewables are spatially dependent.</a:t>
            </a:r>
          </a:p>
          <a:p>
            <a:pPr lvl="1">
              <a:spcBef>
                <a:spcPts val="700"/>
              </a:spcBef>
              <a:spcAft>
                <a:spcPts val="700"/>
              </a:spcAft>
            </a:pPr>
            <a:r>
              <a:rPr lang="en-US" sz="2400"/>
              <a:t>New spatially dependent incentives like IRA energy community tax credit bonus.</a:t>
            </a:r>
          </a:p>
          <a:p>
            <a:pPr lvl="1">
              <a:spcBef>
                <a:spcPts val="700"/>
              </a:spcBef>
              <a:spcAft>
                <a:spcPts val="700"/>
              </a:spcAft>
            </a:pPr>
            <a:r>
              <a:rPr lang="en-US" sz="2400"/>
              <a:t>Combining these layers and others gives the full picture.</a:t>
            </a:r>
          </a:p>
        </p:txBody>
      </p:sp>
      <p:grpSp>
        <p:nvGrpSpPr>
          <p:cNvPr id="22" name="Group 21">
            <a:extLst>
              <a:ext uri="{FF2B5EF4-FFF2-40B4-BE49-F238E27FC236}">
                <a16:creationId xmlns:a16="http://schemas.microsoft.com/office/drawing/2014/main" id="{AFA2A591-F9ED-3AF9-C965-C118DD0B392E}"/>
              </a:ext>
            </a:extLst>
          </p:cNvPr>
          <p:cNvGrpSpPr>
            <a:grpSpLocks noChangeAspect="1"/>
          </p:cNvGrpSpPr>
          <p:nvPr/>
        </p:nvGrpSpPr>
        <p:grpSpPr>
          <a:xfrm>
            <a:off x="7610427" y="1141444"/>
            <a:ext cx="6742062" cy="6345470"/>
            <a:chOff x="6400800" y="457200"/>
            <a:chExt cx="7772400" cy="7315200"/>
          </a:xfrm>
        </p:grpSpPr>
        <p:pic>
          <p:nvPicPr>
            <p:cNvPr id="14" name="Picture Placeholder 27">
              <a:extLst>
                <a:ext uri="{FF2B5EF4-FFF2-40B4-BE49-F238E27FC236}">
                  <a16:creationId xmlns:a16="http://schemas.microsoft.com/office/drawing/2014/main" id="{83600757-2C87-2592-0904-E4F5C421709A}"/>
                </a:ext>
              </a:extLst>
            </p:cNvPr>
            <p:cNvPicPr>
              <a:picLocks noChangeAspect="1"/>
            </p:cNvPicPr>
            <p:nvPr/>
          </p:nvPicPr>
          <p:blipFill>
            <a:blip r:embed="rId3"/>
            <a:srcRect l="7683" r="7683"/>
            <a:stretch/>
          </p:blipFill>
          <p:spPr>
            <a:xfrm>
              <a:off x="6400800" y="457200"/>
              <a:ext cx="3657600" cy="3429000"/>
            </a:xfrm>
            <a:prstGeom prst="rect">
              <a:avLst/>
            </a:prstGeom>
            <a:solidFill>
              <a:srgbClr val="B3B3B3"/>
            </a:solidFill>
          </p:spPr>
        </p:pic>
        <p:pic>
          <p:nvPicPr>
            <p:cNvPr id="15" name="Picture Placeholder 31">
              <a:extLst>
                <a:ext uri="{FF2B5EF4-FFF2-40B4-BE49-F238E27FC236}">
                  <a16:creationId xmlns:a16="http://schemas.microsoft.com/office/drawing/2014/main" id="{AB2C7E2D-DECB-DD80-5844-DA8BE286B24B}"/>
                </a:ext>
              </a:extLst>
            </p:cNvPr>
            <p:cNvPicPr>
              <a:picLocks noChangeAspect="1"/>
            </p:cNvPicPr>
            <p:nvPr/>
          </p:nvPicPr>
          <p:blipFill>
            <a:blip r:embed="rId4"/>
            <a:srcRect l="6944" r="6944"/>
            <a:stretch/>
          </p:blipFill>
          <p:spPr>
            <a:xfrm>
              <a:off x="10515600" y="457200"/>
              <a:ext cx="3657600" cy="3429000"/>
            </a:xfrm>
            <a:prstGeom prst="rect">
              <a:avLst/>
            </a:prstGeom>
            <a:solidFill>
              <a:srgbClr val="B3B3B3"/>
            </a:solidFill>
          </p:spPr>
        </p:pic>
        <p:pic>
          <p:nvPicPr>
            <p:cNvPr id="16" name="Picture Placeholder 39" descr="Chart, scatter chart&#10;&#10;Description automatically generated">
              <a:extLst>
                <a:ext uri="{FF2B5EF4-FFF2-40B4-BE49-F238E27FC236}">
                  <a16:creationId xmlns:a16="http://schemas.microsoft.com/office/drawing/2014/main" id="{6AF62724-39F5-1C7E-8EAE-18F67D69CA07}"/>
                </a:ext>
              </a:extLst>
            </p:cNvPr>
            <p:cNvPicPr>
              <a:picLocks noChangeAspect="1"/>
            </p:cNvPicPr>
            <p:nvPr/>
          </p:nvPicPr>
          <p:blipFill>
            <a:blip r:embed="rId5"/>
            <a:srcRect l="7922" r="7922"/>
            <a:stretch>
              <a:fillRect/>
            </a:stretch>
          </p:blipFill>
          <p:spPr>
            <a:xfrm>
              <a:off x="6400800" y="4343400"/>
              <a:ext cx="3657600" cy="3429000"/>
            </a:xfrm>
            <a:prstGeom prst="rect">
              <a:avLst/>
            </a:prstGeom>
            <a:solidFill>
              <a:srgbClr val="B3B3B3"/>
            </a:solidFill>
          </p:spPr>
        </p:pic>
        <p:pic>
          <p:nvPicPr>
            <p:cNvPr id="17" name="Picture Placeholder 43" descr="A picture containing text, sky&#10;&#10;Description automatically generated">
              <a:extLst>
                <a:ext uri="{FF2B5EF4-FFF2-40B4-BE49-F238E27FC236}">
                  <a16:creationId xmlns:a16="http://schemas.microsoft.com/office/drawing/2014/main" id="{D653FAFD-8A8E-E811-8C4F-4FCBECE7B297}"/>
                </a:ext>
              </a:extLst>
            </p:cNvPr>
            <p:cNvPicPr>
              <a:picLocks noChangeAspect="1"/>
            </p:cNvPicPr>
            <p:nvPr/>
          </p:nvPicPr>
          <p:blipFill>
            <a:blip r:embed="rId6"/>
            <a:srcRect l="7404" r="7404"/>
            <a:stretch>
              <a:fillRect/>
            </a:stretch>
          </p:blipFill>
          <p:spPr>
            <a:xfrm>
              <a:off x="10515600" y="4343400"/>
              <a:ext cx="3657600" cy="3429000"/>
            </a:xfrm>
            <a:prstGeom prst="rect">
              <a:avLst/>
            </a:prstGeom>
            <a:solidFill>
              <a:srgbClr val="B3B3B3"/>
            </a:solidFill>
          </p:spPr>
        </p:pic>
        <p:sp>
          <p:nvSpPr>
            <p:cNvPr id="18" name="Text Placeholder 11">
              <a:extLst>
                <a:ext uri="{FF2B5EF4-FFF2-40B4-BE49-F238E27FC236}">
                  <a16:creationId xmlns:a16="http://schemas.microsoft.com/office/drawing/2014/main" id="{3D4287EE-4721-F918-CE1B-1386D8A14B2A}"/>
                </a:ext>
              </a:extLst>
            </p:cNvPr>
            <p:cNvSpPr txBox="1">
              <a:spLocks/>
            </p:cNvSpPr>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lgn="l" defTabSz="1097280" rtl="0" eaLnBrk="1" latinLnBrk="0" hangingPunct="1">
                <a:lnSpc>
                  <a:spcPct val="90000"/>
                </a:lnSpc>
                <a:spcBef>
                  <a:spcPts val="12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Closed-loop PSH potential sites </a:t>
              </a:r>
            </a:p>
          </p:txBody>
        </p:sp>
        <p:sp>
          <p:nvSpPr>
            <p:cNvPr id="19" name="Text Placeholder 12">
              <a:extLst>
                <a:ext uri="{FF2B5EF4-FFF2-40B4-BE49-F238E27FC236}">
                  <a16:creationId xmlns:a16="http://schemas.microsoft.com/office/drawing/2014/main" id="{6471B93A-D557-88CD-76A5-55F8AEF75661}"/>
                </a:ext>
              </a:extLst>
            </p:cNvPr>
            <p:cNvSpPr txBox="1">
              <a:spLocks/>
            </p:cNvSpPr>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lgn="l" defTabSz="1097280" rtl="0" eaLnBrk="1" latinLnBrk="0" hangingPunct="1">
                <a:lnSpc>
                  <a:spcPct val="90000"/>
                </a:lnSpc>
                <a:spcBef>
                  <a:spcPts val="12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Existing and planned hydropower assets</a:t>
              </a:r>
            </a:p>
          </p:txBody>
        </p:sp>
        <p:sp>
          <p:nvSpPr>
            <p:cNvPr id="20" name="Text Placeholder 13">
              <a:extLst>
                <a:ext uri="{FF2B5EF4-FFF2-40B4-BE49-F238E27FC236}">
                  <a16:creationId xmlns:a16="http://schemas.microsoft.com/office/drawing/2014/main" id="{0488BE7A-398A-259A-6B48-52BD7EA40254}"/>
                </a:ext>
              </a:extLst>
            </p:cNvPr>
            <p:cNvSpPr txBox="1">
              <a:spLocks/>
            </p:cNvSpPr>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lgn="l" defTabSz="1097280" rtl="0" eaLnBrk="1" latinLnBrk="0" hangingPunct="1">
                <a:lnSpc>
                  <a:spcPct val="90000"/>
                </a:lnSpc>
                <a:spcBef>
                  <a:spcPts val="12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Energy community tax credit bonus – coal closures </a:t>
              </a:r>
            </a:p>
          </p:txBody>
        </p:sp>
        <p:sp>
          <p:nvSpPr>
            <p:cNvPr id="21" name="Text Placeholder 14">
              <a:extLst>
                <a:ext uri="{FF2B5EF4-FFF2-40B4-BE49-F238E27FC236}">
                  <a16:creationId xmlns:a16="http://schemas.microsoft.com/office/drawing/2014/main" id="{FC1E2883-412C-E40C-F2A6-BA0913CD0D0D}"/>
                </a:ext>
              </a:extLst>
            </p:cNvPr>
            <p:cNvSpPr txBox="1">
              <a:spLocks/>
            </p:cNvSpPr>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lgn="l" defTabSz="1097280" rtl="0" eaLnBrk="1" latinLnBrk="0" hangingPunct="1">
                <a:lnSpc>
                  <a:spcPct val="90000"/>
                </a:lnSpc>
                <a:spcBef>
                  <a:spcPts val="12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109728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4592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2194560" indent="0" algn="l" defTabSz="1097280" rtl="0" eaLnBrk="1" latinLnBrk="0" hangingPunct="1">
                <a:lnSpc>
                  <a:spcPct val="90000"/>
                </a:lnSpc>
                <a:spcBef>
                  <a:spcPts val="6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Planned utility-scale renewable energy</a:t>
              </a:r>
            </a:p>
          </p:txBody>
        </p:sp>
      </p:grpSp>
      <p:pic>
        <p:nvPicPr>
          <p:cNvPr id="24" name="Picture 4" descr="Catalyst Property Database">
            <a:extLst>
              <a:ext uri="{FF2B5EF4-FFF2-40B4-BE49-F238E27FC236}">
                <a16:creationId xmlns:a16="http://schemas.microsoft.com/office/drawing/2014/main" id="{9E903BEC-92B3-1C35-1BC3-331DB7C41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99263" y="-4992"/>
            <a:ext cx="2331138" cy="93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215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AC45F1-4B11-FE80-C4B0-B34C8CA309EC}"/>
              </a:ext>
            </a:extLst>
          </p:cNvPr>
          <p:cNvSpPr>
            <a:spLocks noGrp="1"/>
          </p:cNvSpPr>
          <p:nvPr>
            <p:ph sz="quarter" idx="10"/>
          </p:nvPr>
        </p:nvSpPr>
        <p:spPr/>
        <p:txBody>
          <a:bodyPr/>
          <a:lstStyle/>
          <a:p>
            <a:endParaRPr lang="en-US"/>
          </a:p>
        </p:txBody>
      </p:sp>
      <p:sp>
        <p:nvSpPr>
          <p:cNvPr id="4" name="Title 3">
            <a:extLst>
              <a:ext uri="{FF2B5EF4-FFF2-40B4-BE49-F238E27FC236}">
                <a16:creationId xmlns:a16="http://schemas.microsoft.com/office/drawing/2014/main" id="{CB8455CC-6750-0140-59BB-6F8CA3808613}"/>
              </a:ext>
            </a:extLst>
          </p:cNvPr>
          <p:cNvSpPr>
            <a:spLocks noGrp="1"/>
          </p:cNvSpPr>
          <p:nvPr>
            <p:ph type="title"/>
          </p:nvPr>
        </p:nvSpPr>
        <p:spPr/>
        <p:txBody>
          <a:bodyPr/>
          <a:lstStyle/>
          <a:p>
            <a:r>
              <a:rPr lang="en-US"/>
              <a:t>A Preview of the Forthcoming Tool</a:t>
            </a:r>
          </a:p>
        </p:txBody>
      </p:sp>
      <p:pic>
        <p:nvPicPr>
          <p:cNvPr id="6" name="Content Placeholder 5" descr="Map&#10;&#10;Description automatically generated">
            <a:extLst>
              <a:ext uri="{FF2B5EF4-FFF2-40B4-BE49-F238E27FC236}">
                <a16:creationId xmlns:a16="http://schemas.microsoft.com/office/drawing/2014/main" id="{BCF5603B-DCA8-B1FA-CD53-7B19D7BFFA83}"/>
              </a:ext>
            </a:extLst>
          </p:cNvPr>
          <p:cNvPicPr>
            <a:picLocks noChangeAspect="1"/>
          </p:cNvPicPr>
          <p:nvPr/>
        </p:nvPicPr>
        <p:blipFill>
          <a:blip r:embed="rId3"/>
          <a:stretch>
            <a:fillRect/>
          </a:stretch>
        </p:blipFill>
        <p:spPr>
          <a:xfrm>
            <a:off x="254365" y="989908"/>
            <a:ext cx="14186593" cy="6913121"/>
          </a:xfrm>
          <a:prstGeom prst="rect">
            <a:avLst/>
          </a:prstGeom>
        </p:spPr>
      </p:pic>
      <p:pic>
        <p:nvPicPr>
          <p:cNvPr id="8" name="Picture 4" descr="Catalyst Property Database">
            <a:extLst>
              <a:ext uri="{FF2B5EF4-FFF2-40B4-BE49-F238E27FC236}">
                <a16:creationId xmlns:a16="http://schemas.microsoft.com/office/drawing/2014/main" id="{F89A01F5-28FB-4860-714E-7F3336A94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9263" y="-4992"/>
            <a:ext cx="2331138" cy="93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58519"/>
      </p:ext>
    </p:extLst>
  </p:cSld>
  <p:clrMapOvr>
    <a:masterClrMapping/>
  </p:clrMapOvr>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GlobalClouds" id="{DA3957D2-5D45-DF46-909C-70ED13DD7586}" vid="{56EDFE5C-5730-0947-BD57-692108856A0A}"/>
    </a:ext>
  </a:extLst>
</a:theme>
</file>

<file path=ppt/theme/theme2.xml><?xml version="1.0" encoding="utf-8"?>
<a:theme xmlns:a="http://schemas.openxmlformats.org/drawingml/2006/main" name="WPTO-2021-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TO-2021-Theme" id="{34150A37-611A-41F4-A48F-159B25061548}" vid="{817E1BA9-A93E-4F67-8C2B-6C95784FF01C}"/>
    </a:ext>
  </a:extLst>
</a:theme>
</file>

<file path=ppt/theme/theme3.xml><?xml version="1.0" encoding="utf-8"?>
<a:theme xmlns:a="http://schemas.openxmlformats.org/drawingml/2006/main" name="WPTO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5BB6EEAEB5304A85FE6406F7F7B494" ma:contentTypeVersion="16" ma:contentTypeDescription="Create a new document." ma:contentTypeScope="" ma:versionID="e7550d8f3005feb2b9a4c659b310b70c">
  <xsd:schema xmlns:xsd="http://www.w3.org/2001/XMLSchema" xmlns:xs="http://www.w3.org/2001/XMLSchema" xmlns:p="http://schemas.microsoft.com/office/2006/metadata/properties" xmlns:ns2="7de7b8e3-b057-4b65-b67c-4bb0e438e2e7" xmlns:ns3="fb15dc79-3725-4e9c-9d13-214d46165c1f" targetNamespace="http://schemas.microsoft.com/office/2006/metadata/properties" ma:root="true" ma:fieldsID="75b8e4560315772ac15e79e0e15a03da" ns2:_="" ns3:_="">
    <xsd:import namespace="7de7b8e3-b057-4b65-b67c-4bb0e438e2e7"/>
    <xsd:import namespace="fb15dc79-3725-4e9c-9d13-214d46165c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e7b8e3-b057-4b65-b67c-4bb0e438e2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665e77-ae67-4625-88be-7bd89ebf527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15dc79-3725-4e9c-9d13-214d46165c1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1090b8-8dbb-4622-b563-bc16595d1773}" ma:internalName="TaxCatchAll" ma:showField="CatchAllData" ma:web="fb15dc79-3725-4e9c-9d13-214d46165c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05644D-46ED-43EE-A985-5968CD79EDF0}">
  <ds:schemaRefs>
    <ds:schemaRef ds:uri="http://schemas.microsoft.com/sharepoint/v3/contenttype/forms"/>
  </ds:schemaRefs>
</ds:datastoreItem>
</file>

<file path=customXml/itemProps2.xml><?xml version="1.0" encoding="utf-8"?>
<ds:datastoreItem xmlns:ds="http://schemas.openxmlformats.org/officeDocument/2006/customXml" ds:itemID="{B8CA8C4A-AF44-41AE-AAC9-F2411CE77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e7b8e3-b057-4b65-b67c-4bb0e438e2e7"/>
    <ds:schemaRef ds:uri="fb15dc79-3725-4e9c-9d13-214d4616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PNNL_Option_4</Template>
  <TotalTime>0</TotalTime>
  <Words>1496</Words>
  <Application>Microsoft Office PowerPoint</Application>
  <PresentationFormat>Custom</PresentationFormat>
  <Paragraphs>144</Paragraphs>
  <Slides>15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Arial</vt:lpstr>
      <vt:lpstr>Calibri</vt:lpstr>
      <vt:lpstr>Courier New</vt:lpstr>
      <vt:lpstr>Franklin Gothic Book</vt:lpstr>
      <vt:lpstr>Franklin Gothic Medium</vt:lpstr>
      <vt:lpstr>Wingdings</vt:lpstr>
      <vt:lpstr>PNNL_Option_4</vt:lpstr>
      <vt:lpstr>WPTO-2021-Theme</vt:lpstr>
      <vt:lpstr>WPTO overview</vt:lpstr>
      <vt:lpstr>PowerPoint Presentation</vt:lpstr>
      <vt:lpstr>About the U.S. Department of Energy (DOE)</vt:lpstr>
      <vt:lpstr>Where is the Water Power Technologies Office?</vt:lpstr>
      <vt:lpstr>About the DOE’s Water Power Technologies Office (WPTO)</vt:lpstr>
      <vt:lpstr>WPTO is Interested in Water Power at All Scales</vt:lpstr>
      <vt:lpstr>How WPTO Works to Advise Treasury on IRA Implementation </vt:lpstr>
      <vt:lpstr>Summary of Major IRA Changes</vt:lpstr>
      <vt:lpstr>A Forthcoming Tool to Assess IRA Opportunities for PSH</vt:lpstr>
      <vt:lpstr>A Preview of the Forthcoming Tool</vt:lpstr>
      <vt:lpstr>The Tool Will Include a Query Function</vt:lpstr>
      <vt:lpstr>Tool Allows for Geospatial Assessment for Tax Credit Determination</vt:lpstr>
      <vt:lpstr>Users Will Be Able to View Potential Sites Summarized by State...</vt:lpstr>
      <vt:lpstr>…Or Sites Across a Particular Region (Example: Appalachian Region)</vt:lpstr>
      <vt:lpstr>Users Can Also Find Apprenticeship Programs in the Region</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Starr, Andrea S</dc:creator>
  <cp:lastModifiedBy>Marycella Dumlao</cp:lastModifiedBy>
  <cp:revision>50</cp:revision>
  <dcterms:created xsi:type="dcterms:W3CDTF">2020-09-03T19:13:41Z</dcterms:created>
  <dcterms:modified xsi:type="dcterms:W3CDTF">2023-06-02T14:37:04Z</dcterms:modified>
</cp:coreProperties>
</file>